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7.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8.xml" ContentType="application/vnd.openxmlformats-officedocument.presentationml.slide+xml"/>
  <Override PartName="/ppt/slides/slide10.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2.xml" ContentType="application/vnd.openxmlformats-officedocument.presentationml.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notesSlides/notesSlide2.xml" ContentType="application/vnd.openxmlformats-officedocument.presentationml.notesSlide+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3.xml" ContentType="application/vnd.openxmlformats-officedocument.presentationml.notesSlid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1.xml" ContentType="application/vnd.openxmlformats-officedocument.presentationml.slideLayout+xml"/>
  <Override PartName="/ppt/notesSlides/notesSlide12.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7.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3.xml" ContentType="application/vnd.openxmlformats-officedocument.theme+xml"/>
  <Override PartName="/ppt/handoutMasters/handoutMaster1.xml" ContentType="application/vnd.openxmlformats-officedocument.presentationml.handoutMaster+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625" r:id="rId2"/>
    <p:sldId id="622" r:id="rId3"/>
    <p:sldId id="623" r:id="rId4"/>
    <p:sldId id="482" r:id="rId5"/>
    <p:sldId id="289" r:id="rId6"/>
    <p:sldId id="629" r:id="rId7"/>
    <p:sldId id="630" r:id="rId8"/>
    <p:sldId id="631" r:id="rId9"/>
    <p:sldId id="632" r:id="rId10"/>
    <p:sldId id="633" r:id="rId11"/>
    <p:sldId id="634" r:id="rId12"/>
    <p:sldId id="635" r:id="rId13"/>
    <p:sldId id="636" r:id="rId14"/>
    <p:sldId id="637" r:id="rId15"/>
    <p:sldId id="282" r:id="rId16"/>
    <p:sldId id="626" r:id="rId17"/>
    <p:sldId id="627" r:id="rId18"/>
    <p:sldId id="628" r:id="rId19"/>
  </p:sldIdLst>
  <p:sldSz cx="9144000" cy="6858000" type="screen4x3"/>
  <p:notesSz cx="6864350" cy="99949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2" autoAdjust="0"/>
    <p:restoredTop sz="94660"/>
  </p:normalViewPr>
  <p:slideViewPr>
    <p:cSldViewPr>
      <p:cViewPr varScale="1">
        <p:scale>
          <a:sx n="72" d="100"/>
          <a:sy n="72" d="100"/>
        </p:scale>
        <p:origin x="1326"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1.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28"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openxmlformats.org/officeDocument/2006/relationships/customXml" Target="../customXml/item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4552" cy="499745"/>
          </a:xfrm>
          <a:prstGeom prst="rect">
            <a:avLst/>
          </a:prstGeom>
        </p:spPr>
        <p:txBody>
          <a:bodyPr vert="horz" lIns="96332" tIns="48166" rIns="96332" bIns="48166" rtlCol="0"/>
          <a:lstStyle>
            <a:lvl1pPr algn="l">
              <a:defRPr sz="1300"/>
            </a:lvl1pPr>
          </a:lstStyle>
          <a:p>
            <a:endParaRPr lang="en-US"/>
          </a:p>
        </p:txBody>
      </p:sp>
      <p:sp>
        <p:nvSpPr>
          <p:cNvPr id="3" name="Date Placeholder 2"/>
          <p:cNvSpPr>
            <a:spLocks noGrp="1"/>
          </p:cNvSpPr>
          <p:nvPr>
            <p:ph type="dt" sz="quarter" idx="1"/>
          </p:nvPr>
        </p:nvSpPr>
        <p:spPr>
          <a:xfrm>
            <a:off x="3888210" y="0"/>
            <a:ext cx="2974552" cy="499745"/>
          </a:xfrm>
          <a:prstGeom prst="rect">
            <a:avLst/>
          </a:prstGeom>
        </p:spPr>
        <p:txBody>
          <a:bodyPr vert="horz" lIns="96332" tIns="48166" rIns="96332" bIns="48166" rtlCol="0"/>
          <a:lstStyle>
            <a:lvl1pPr algn="r">
              <a:defRPr sz="1300"/>
            </a:lvl1pPr>
          </a:lstStyle>
          <a:p>
            <a:fld id="{5FECF851-B11D-49F2-A78C-BB320A229AB3}" type="datetimeFigureOut">
              <a:rPr lang="en-US" smtClean="0"/>
              <a:t>8/30/2018</a:t>
            </a:fld>
            <a:endParaRPr lang="en-US"/>
          </a:p>
        </p:txBody>
      </p:sp>
      <p:sp>
        <p:nvSpPr>
          <p:cNvPr id="4" name="Footer Placeholder 3"/>
          <p:cNvSpPr>
            <a:spLocks noGrp="1"/>
          </p:cNvSpPr>
          <p:nvPr>
            <p:ph type="ftr" sz="quarter" idx="2"/>
          </p:nvPr>
        </p:nvSpPr>
        <p:spPr>
          <a:xfrm>
            <a:off x="0" y="9493420"/>
            <a:ext cx="2974552" cy="499745"/>
          </a:xfrm>
          <a:prstGeom prst="rect">
            <a:avLst/>
          </a:prstGeom>
        </p:spPr>
        <p:txBody>
          <a:bodyPr vert="horz" lIns="96332" tIns="48166" rIns="96332" bIns="48166" rtlCol="0" anchor="b"/>
          <a:lstStyle>
            <a:lvl1pPr algn="l">
              <a:defRPr sz="1300"/>
            </a:lvl1pPr>
          </a:lstStyle>
          <a:p>
            <a:endParaRPr lang="en-US"/>
          </a:p>
        </p:txBody>
      </p:sp>
      <p:sp>
        <p:nvSpPr>
          <p:cNvPr id="5" name="Slide Number Placeholder 4"/>
          <p:cNvSpPr>
            <a:spLocks noGrp="1"/>
          </p:cNvSpPr>
          <p:nvPr>
            <p:ph type="sldNum" sz="quarter" idx="3"/>
          </p:nvPr>
        </p:nvSpPr>
        <p:spPr>
          <a:xfrm>
            <a:off x="3888210" y="9493420"/>
            <a:ext cx="2974552" cy="499745"/>
          </a:xfrm>
          <a:prstGeom prst="rect">
            <a:avLst/>
          </a:prstGeom>
        </p:spPr>
        <p:txBody>
          <a:bodyPr vert="horz" lIns="96332" tIns="48166" rIns="96332" bIns="48166" rtlCol="0" anchor="b"/>
          <a:lstStyle>
            <a:lvl1pPr algn="r">
              <a:defRPr sz="1300"/>
            </a:lvl1pPr>
          </a:lstStyle>
          <a:p>
            <a:fld id="{A870BFF0-935B-458D-BA7C-0177669AD23D}" type="slidenum">
              <a:rPr lang="en-US" smtClean="0"/>
              <a:t>‹nº›</a:t>
            </a:fld>
            <a:endParaRPr lang="en-US"/>
          </a:p>
        </p:txBody>
      </p:sp>
    </p:spTree>
    <p:extLst>
      <p:ext uri="{BB962C8B-B14F-4D97-AF65-F5344CB8AC3E}">
        <p14:creationId xmlns:p14="http://schemas.microsoft.com/office/powerpoint/2010/main" val="38733092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4552" cy="499745"/>
          </a:xfrm>
          <a:prstGeom prst="rect">
            <a:avLst/>
          </a:prstGeom>
        </p:spPr>
        <p:txBody>
          <a:bodyPr vert="horz" lIns="96332" tIns="48166" rIns="96332" bIns="48166" rtlCol="0"/>
          <a:lstStyle>
            <a:lvl1pPr algn="l">
              <a:defRPr sz="1300"/>
            </a:lvl1pPr>
          </a:lstStyle>
          <a:p>
            <a:endParaRPr lang="en-US"/>
          </a:p>
        </p:txBody>
      </p:sp>
      <p:sp>
        <p:nvSpPr>
          <p:cNvPr id="3" name="Date Placeholder 2"/>
          <p:cNvSpPr>
            <a:spLocks noGrp="1"/>
          </p:cNvSpPr>
          <p:nvPr>
            <p:ph type="dt" idx="1"/>
          </p:nvPr>
        </p:nvSpPr>
        <p:spPr>
          <a:xfrm>
            <a:off x="3888210" y="0"/>
            <a:ext cx="2974552" cy="499745"/>
          </a:xfrm>
          <a:prstGeom prst="rect">
            <a:avLst/>
          </a:prstGeom>
        </p:spPr>
        <p:txBody>
          <a:bodyPr vert="horz" lIns="96332" tIns="48166" rIns="96332" bIns="48166" rtlCol="0"/>
          <a:lstStyle>
            <a:lvl1pPr algn="r">
              <a:defRPr sz="1300"/>
            </a:lvl1pPr>
          </a:lstStyle>
          <a:p>
            <a:fld id="{BA069296-B181-4DBF-BEE7-167EBC30F281}" type="datetimeFigureOut">
              <a:rPr lang="en-US" smtClean="0"/>
              <a:t>8/30/2018</a:t>
            </a:fld>
            <a:endParaRPr lang="en-US"/>
          </a:p>
        </p:txBody>
      </p:sp>
      <p:sp>
        <p:nvSpPr>
          <p:cNvPr id="4" name="Slide Image Placeholder 3"/>
          <p:cNvSpPr>
            <a:spLocks noGrp="1" noRot="1" noChangeAspect="1"/>
          </p:cNvSpPr>
          <p:nvPr>
            <p:ph type="sldImg" idx="2"/>
          </p:nvPr>
        </p:nvSpPr>
        <p:spPr>
          <a:xfrm>
            <a:off x="933450" y="749300"/>
            <a:ext cx="4997450" cy="3748088"/>
          </a:xfrm>
          <a:prstGeom prst="rect">
            <a:avLst/>
          </a:prstGeom>
          <a:noFill/>
          <a:ln w="12700">
            <a:solidFill>
              <a:prstClr val="black"/>
            </a:solidFill>
          </a:ln>
        </p:spPr>
        <p:txBody>
          <a:bodyPr vert="horz" lIns="96332" tIns="48166" rIns="96332" bIns="48166" rtlCol="0" anchor="ctr"/>
          <a:lstStyle/>
          <a:p>
            <a:endParaRPr lang="en-US"/>
          </a:p>
        </p:txBody>
      </p:sp>
      <p:sp>
        <p:nvSpPr>
          <p:cNvPr id="5" name="Notes Placeholder 4"/>
          <p:cNvSpPr>
            <a:spLocks noGrp="1"/>
          </p:cNvSpPr>
          <p:nvPr>
            <p:ph type="body" sz="quarter" idx="3"/>
          </p:nvPr>
        </p:nvSpPr>
        <p:spPr>
          <a:xfrm>
            <a:off x="686435" y="4747578"/>
            <a:ext cx="5491480" cy="4497705"/>
          </a:xfrm>
          <a:prstGeom prst="rect">
            <a:avLst/>
          </a:prstGeom>
        </p:spPr>
        <p:txBody>
          <a:bodyPr vert="horz" lIns="96332" tIns="48166" rIns="96332" bIns="4816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93420"/>
            <a:ext cx="2974552" cy="499745"/>
          </a:xfrm>
          <a:prstGeom prst="rect">
            <a:avLst/>
          </a:prstGeom>
        </p:spPr>
        <p:txBody>
          <a:bodyPr vert="horz" lIns="96332" tIns="48166" rIns="96332" bIns="48166" rtlCol="0" anchor="b"/>
          <a:lstStyle>
            <a:lvl1pPr algn="l">
              <a:defRPr sz="1300"/>
            </a:lvl1pPr>
          </a:lstStyle>
          <a:p>
            <a:endParaRPr lang="en-US"/>
          </a:p>
        </p:txBody>
      </p:sp>
      <p:sp>
        <p:nvSpPr>
          <p:cNvPr id="7" name="Slide Number Placeholder 6"/>
          <p:cNvSpPr>
            <a:spLocks noGrp="1"/>
          </p:cNvSpPr>
          <p:nvPr>
            <p:ph type="sldNum" sz="quarter" idx="5"/>
          </p:nvPr>
        </p:nvSpPr>
        <p:spPr>
          <a:xfrm>
            <a:off x="3888210" y="9493420"/>
            <a:ext cx="2974552" cy="499745"/>
          </a:xfrm>
          <a:prstGeom prst="rect">
            <a:avLst/>
          </a:prstGeom>
        </p:spPr>
        <p:txBody>
          <a:bodyPr vert="horz" lIns="96332" tIns="48166" rIns="96332" bIns="48166" rtlCol="0" anchor="b"/>
          <a:lstStyle>
            <a:lvl1pPr algn="r">
              <a:defRPr sz="1300"/>
            </a:lvl1pPr>
          </a:lstStyle>
          <a:p>
            <a:fld id="{273CF6C1-7467-444B-AA4C-033D8C66D2F0}" type="slidenum">
              <a:rPr lang="en-US" smtClean="0"/>
              <a:t>‹nº›</a:t>
            </a:fld>
            <a:endParaRPr lang="en-US"/>
          </a:p>
        </p:txBody>
      </p:sp>
    </p:spTree>
    <p:extLst>
      <p:ext uri="{BB962C8B-B14F-4D97-AF65-F5344CB8AC3E}">
        <p14:creationId xmlns:p14="http://schemas.microsoft.com/office/powerpoint/2010/main" val="33657281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a:t>
            </a:fld>
            <a:endParaRPr lang="en-US"/>
          </a:p>
        </p:txBody>
      </p:sp>
    </p:spTree>
    <p:extLst>
      <p:ext uri="{BB962C8B-B14F-4D97-AF65-F5344CB8AC3E}">
        <p14:creationId xmlns:p14="http://schemas.microsoft.com/office/powerpoint/2010/main" val="28100703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12</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1879914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13</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23045917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14</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3995237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4</a:t>
            </a:fld>
            <a:endParaRPr lang="en-US"/>
          </a:p>
        </p:txBody>
      </p:sp>
      <p:sp>
        <p:nvSpPr>
          <p:cNvPr id="5" name="Marcador de Posição da Data 4">
            <a:extLst>
              <a:ext uri="{FF2B5EF4-FFF2-40B4-BE49-F238E27FC236}">
                <a16:creationId xmlns:a16="http://schemas.microsoft.com/office/drawing/2014/main" id="{DFDC4C29-9699-4BB0-85E1-8F6761271759}"/>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6147869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5</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4285152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6</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40972387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7</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1699170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8</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7158361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9</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37736149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10</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0004669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73CF6C1-7467-444B-AA4C-033D8C66D2F0}" type="slidenum">
              <a:rPr lang="en-US" smtClean="0"/>
              <a:t>11</a:t>
            </a:fld>
            <a:endParaRPr lang="en-US"/>
          </a:p>
        </p:txBody>
      </p:sp>
      <p:sp>
        <p:nvSpPr>
          <p:cNvPr id="5" name="Marcador de Posição da Data 4">
            <a:extLst>
              <a:ext uri="{FF2B5EF4-FFF2-40B4-BE49-F238E27FC236}">
                <a16:creationId xmlns:a16="http://schemas.microsoft.com/office/drawing/2014/main" id="{3F01A11E-A360-422A-B831-7EE4CA5CF3F7}"/>
              </a:ext>
            </a:extLst>
          </p:cNvPr>
          <p:cNvSpPr>
            <a:spLocks noGrp="1"/>
          </p:cNvSpPr>
          <p:nvPr>
            <p:ph type="dt" idx="11"/>
          </p:nvPr>
        </p:nvSpPr>
        <p:spPr/>
        <p:txBody>
          <a:bodyPr/>
          <a:lstStyle/>
          <a:p>
            <a:endParaRPr lang="en-US"/>
          </a:p>
        </p:txBody>
      </p:sp>
    </p:spTree>
    <p:extLst>
      <p:ext uri="{BB962C8B-B14F-4D97-AF65-F5344CB8AC3E}">
        <p14:creationId xmlns:p14="http://schemas.microsoft.com/office/powerpoint/2010/main" val="14168205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E617716-53B2-4C0C-B0C6-2FF286EF653E}" type="datetimeFigureOut">
              <a:rPr lang="en-US" smtClean="0"/>
              <a:t>8/30/2018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E617716-53B2-4C0C-B0C6-2FF286EF653E}" type="datetimeFigureOut">
              <a:rPr lang="en-US" smtClean="0"/>
              <a:t>8/30/2018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E617716-53B2-4C0C-B0C6-2FF286EF653E}" type="datetimeFigureOut">
              <a:rPr lang="en-US" smtClean="0"/>
              <a:t>8/30/2018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E617716-53B2-4C0C-B0C6-2FF286EF653E}" type="datetimeFigureOut">
              <a:rPr lang="en-US" smtClean="0"/>
              <a:t>8/30/2018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617716-53B2-4C0C-B0C6-2FF286EF653E}" type="datetimeFigureOut">
              <a:rPr lang="en-US" smtClean="0"/>
              <a:t>8/30/2018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E617716-53B2-4C0C-B0C6-2FF286EF653E}" type="datetimeFigureOut">
              <a:rPr lang="en-US" smtClean="0"/>
              <a:t>8/30/2018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E617716-53B2-4C0C-B0C6-2FF286EF653E}" type="datetimeFigureOut">
              <a:rPr lang="en-US" smtClean="0"/>
              <a:t>8/30/2018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E617716-53B2-4C0C-B0C6-2FF286EF653E}" type="datetimeFigureOut">
              <a:rPr lang="en-US" smtClean="0"/>
              <a:t>8/30/2018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617716-53B2-4C0C-B0C6-2FF286EF653E}" type="datetimeFigureOut">
              <a:rPr lang="en-US" smtClean="0"/>
              <a:t>8/30/2018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E617716-53B2-4C0C-B0C6-2FF286EF653E}" type="datetimeFigureOut">
              <a:rPr lang="en-US" smtClean="0"/>
              <a:t>8/30/2018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E617716-53B2-4C0C-B0C6-2FF286EF653E}" type="datetimeFigureOut">
              <a:rPr lang="en-US" smtClean="0"/>
              <a:t>8/30/2018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5A9BAF-14C9-46D1-A134-703F5D4D61FE}" type="slidenum">
              <a:rPr lang="en-US" smtClean="0"/>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617716-53B2-4C0C-B0C6-2FF286EF653E}" type="datetimeFigureOut">
              <a:rPr lang="en-US" smtClean="0"/>
              <a:t>8/30/2018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5A9BAF-14C9-46D1-A134-703F5D4D61FE}" type="slidenum">
              <a:rPr lang="en-US" smtClean="0"/>
              <a:t>‹nº›</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mailto:paulonlbaptista@net.sapo.pt" TargetMode="Externa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524000"/>
            <a:ext cx="7239000" cy="2514600"/>
          </a:xfrm>
        </p:spPr>
        <p:txBody>
          <a:bodyPr>
            <a:noAutofit/>
          </a:bodyPr>
          <a:lstStyle/>
          <a:p>
            <a:endParaRPr lang="en-US" sz="3000" b="1" dirty="0">
              <a:solidFill>
                <a:schemeClr val="tx1">
                  <a:lumMod val="85000"/>
                  <a:lumOff val="15000"/>
                </a:schemeClr>
              </a:solidFill>
            </a:endParaRPr>
          </a:p>
          <a:p>
            <a:r>
              <a:rPr lang="pt-PT" sz="3000" b="1" dirty="0" err="1">
                <a:solidFill>
                  <a:schemeClr val="tx1">
                    <a:lumMod val="85000"/>
                    <a:lumOff val="15000"/>
                  </a:schemeClr>
                </a:solidFill>
              </a:rPr>
              <a:t>Section</a:t>
            </a:r>
            <a:r>
              <a:rPr lang="pt-PT" sz="3000" b="1" dirty="0">
                <a:solidFill>
                  <a:schemeClr val="tx1">
                    <a:lumMod val="85000"/>
                    <a:lumOff val="15000"/>
                  </a:schemeClr>
                </a:solidFill>
              </a:rPr>
              <a:t> 2 – </a:t>
            </a:r>
            <a:r>
              <a:rPr lang="pt-PT" sz="3000" b="1" dirty="0" err="1">
                <a:solidFill>
                  <a:schemeClr val="tx1">
                    <a:lumMod val="85000"/>
                    <a:lumOff val="15000"/>
                  </a:schemeClr>
                </a:solidFill>
              </a:rPr>
              <a:t>Food</a:t>
            </a:r>
            <a:r>
              <a:rPr lang="pt-PT" sz="3000" b="1" dirty="0">
                <a:solidFill>
                  <a:schemeClr val="tx1">
                    <a:lumMod val="85000"/>
                    <a:lumOff val="15000"/>
                  </a:schemeClr>
                </a:solidFill>
              </a:rPr>
              <a:t> </a:t>
            </a:r>
            <a:r>
              <a:rPr lang="pt-PT" sz="3000" b="1" dirty="0" err="1">
                <a:solidFill>
                  <a:schemeClr val="tx1">
                    <a:lumMod val="85000"/>
                    <a:lumOff val="15000"/>
                  </a:schemeClr>
                </a:solidFill>
              </a:rPr>
              <a:t>Safety</a:t>
            </a:r>
            <a:r>
              <a:rPr lang="pt-PT" sz="3000" b="1" dirty="0">
                <a:solidFill>
                  <a:schemeClr val="tx1">
                    <a:lumMod val="85000"/>
                    <a:lumOff val="15000"/>
                  </a:schemeClr>
                </a:solidFill>
              </a:rPr>
              <a:t> Management </a:t>
            </a:r>
            <a:r>
              <a:rPr lang="pt-PT" sz="3000" b="1" dirty="0" err="1">
                <a:solidFill>
                  <a:schemeClr val="tx1">
                    <a:lumMod val="85000"/>
                    <a:lumOff val="15000"/>
                  </a:schemeClr>
                </a:solidFill>
              </a:rPr>
              <a:t>Systems</a:t>
            </a:r>
            <a:r>
              <a:rPr lang="pt-PT" sz="3000" b="1" dirty="0">
                <a:solidFill>
                  <a:schemeClr val="tx1">
                    <a:lumMod val="85000"/>
                    <a:lumOff val="15000"/>
                  </a:schemeClr>
                </a:solidFill>
              </a:rPr>
              <a:t> - IFS Standard</a:t>
            </a:r>
          </a:p>
          <a:p>
            <a:endParaRPr lang="en-US" sz="3000" b="1" dirty="0">
              <a:solidFill>
                <a:schemeClr val="tx1">
                  <a:lumMod val="85000"/>
                  <a:lumOff val="15000"/>
                </a:schemeClr>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CasellaDiTesto 1"/>
          <p:cNvSpPr txBox="1"/>
          <p:nvPr/>
        </p:nvSpPr>
        <p:spPr>
          <a:xfrm>
            <a:off x="2019300" y="4191000"/>
            <a:ext cx="5486400" cy="1107996"/>
          </a:xfrm>
          <a:prstGeom prst="rect">
            <a:avLst/>
          </a:prstGeom>
          <a:noFill/>
        </p:spPr>
        <p:txBody>
          <a:bodyPr wrap="square" rtlCol="0">
            <a:spAutoFit/>
          </a:bodyPr>
          <a:lstStyle/>
          <a:p>
            <a:pPr algn="ctr"/>
            <a:r>
              <a:rPr lang="it-IT" sz="2200" b="1" i="1" dirty="0"/>
              <a:t>Paulo Baptista</a:t>
            </a:r>
          </a:p>
          <a:p>
            <a:pPr algn="ctr"/>
            <a:r>
              <a:rPr lang="it-IT" sz="2200" i="1" dirty="0"/>
              <a:t>Paulo &amp; Beatriz – Consultores Associados, Lda </a:t>
            </a:r>
          </a:p>
          <a:p>
            <a:pPr algn="ctr"/>
            <a:r>
              <a:rPr lang="en-US" sz="2200" i="1" dirty="0">
                <a:hlinkClick r:id="rId5"/>
              </a:rPr>
              <a:t>paulonlbaptista@net.sapo.pt</a:t>
            </a:r>
            <a:endParaRPr lang="en-US" sz="2200" i="1" dirty="0"/>
          </a:p>
        </p:txBody>
      </p:sp>
      <p:sp>
        <p:nvSpPr>
          <p:cNvPr id="7" name="CasellaDiTesto 6"/>
          <p:cNvSpPr txBox="1"/>
          <p:nvPr/>
        </p:nvSpPr>
        <p:spPr>
          <a:xfrm>
            <a:off x="2895600" y="614065"/>
            <a:ext cx="3505200" cy="369332"/>
          </a:xfrm>
          <a:prstGeom prst="rect">
            <a:avLst/>
          </a:prstGeom>
          <a:noFill/>
        </p:spPr>
        <p:txBody>
          <a:bodyPr wrap="square" rtlCol="0">
            <a:spAutoFit/>
          </a:bodyPr>
          <a:lstStyle/>
          <a:p>
            <a:r>
              <a:rPr lang="it-IT" b="1" i="1" dirty="0"/>
              <a:t>Food Safety Management Systems</a:t>
            </a:r>
          </a:p>
        </p:txBody>
      </p:sp>
      <p:pic>
        <p:nvPicPr>
          <p:cNvPr id="8" name="Immagine 7"/>
          <p:cNvPicPr>
            <a:picLocks noChangeAspect="1"/>
          </p:cNvPicPr>
          <p:nvPr/>
        </p:nvPicPr>
        <p:blipFill>
          <a:blip r:embed="rId6"/>
          <a:stretch>
            <a:fillRect/>
          </a:stretch>
        </p:blipFill>
        <p:spPr>
          <a:xfrm>
            <a:off x="95250" y="6248400"/>
            <a:ext cx="1924050" cy="549729"/>
          </a:xfrm>
          <a:prstGeom prst="rect">
            <a:avLst/>
          </a:prstGeom>
        </p:spPr>
      </p:pic>
      <p:pic>
        <p:nvPicPr>
          <p:cNvPr id="2050" name="Picture 2">
            <a:extLst>
              <a:ext uri="{FF2B5EF4-FFF2-40B4-BE49-F238E27FC236}">
                <a16:creationId xmlns:a16="http://schemas.microsoft.com/office/drawing/2014/main" id="{C0FCCE24-091A-4C81-B679-3BD9CE740DE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58000" y="236240"/>
            <a:ext cx="2092325" cy="755650"/>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878248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371601"/>
            <a:ext cx="7859661" cy="6400799"/>
          </a:xfrm>
        </p:spPr>
        <p:txBody>
          <a:bodyPr>
            <a:normAutofit/>
          </a:bodyPr>
          <a:lstStyle/>
          <a:p>
            <a:pPr algn="l">
              <a:lnSpc>
                <a:spcPts val="3600"/>
              </a:lnSpc>
              <a:spcBef>
                <a:spcPts val="1800"/>
              </a:spcBef>
            </a:pPr>
            <a:r>
              <a:rPr lang="en-US" b="1" dirty="0">
                <a:solidFill>
                  <a:schemeClr val="tx1"/>
                </a:solidFill>
              </a:rPr>
              <a:t>Exercise / case study no. 1</a:t>
            </a:r>
            <a:endParaRPr lang="pt-PT" b="1" dirty="0">
              <a:solidFill>
                <a:schemeClr val="tx1"/>
              </a:solidFill>
            </a:endParaRPr>
          </a:p>
          <a:p>
            <a:pPr lvl="0" algn="l"/>
            <a:endParaRPr lang="en-US" sz="2400" dirty="0">
              <a:solidFill>
                <a:schemeClr val="tx1"/>
              </a:solidFill>
            </a:endParaRPr>
          </a:p>
          <a:p>
            <a:pPr lvl="0" algn="l"/>
            <a:r>
              <a:rPr lang="en-US" sz="2400" dirty="0">
                <a:solidFill>
                  <a:schemeClr val="tx1"/>
                </a:solidFill>
              </a:rPr>
              <a:t>1.3. A site packs raisins in printed film packaging. The only documentation available for the film is the packaging specification and food grade certificate.</a:t>
            </a:r>
            <a:endParaRPr lang="pt-PT" sz="2400" dirty="0">
              <a:solidFill>
                <a:schemeClr val="tx1"/>
              </a:solidFill>
            </a:endParaRPr>
          </a:p>
          <a:p>
            <a:pPr marL="0" lvl="2" algn="l">
              <a:lnSpc>
                <a:spcPts val="3600"/>
              </a:lnSpc>
              <a:spcBef>
                <a:spcPts val="600"/>
              </a:spcBef>
            </a:pPr>
            <a:endParaRPr lang="en-US" sz="3400" b="1" dirty="0">
              <a:solidFill>
                <a:schemeClr val="tx1"/>
              </a:solidFill>
            </a:endParaRPr>
          </a:p>
          <a:p>
            <a:pPr algn="l">
              <a:lnSpc>
                <a:spcPct val="170000"/>
              </a:lnSpc>
              <a:spcBef>
                <a:spcPts val="0"/>
              </a:spcBef>
            </a:pPr>
            <a:endParaRPr lang="en-US" sz="9600" b="1" dirty="0">
              <a:solidFill>
                <a:schemeClr val="tx1"/>
              </a:solidFill>
            </a:endParaRPr>
          </a:p>
          <a:p>
            <a:pPr algn="l">
              <a:lnSpc>
                <a:spcPct val="170000"/>
              </a:lnSpc>
              <a:spcBef>
                <a:spcPts val="0"/>
              </a:spcBef>
            </a:pPr>
            <a:endParaRPr lang="en-US" sz="96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10</a:t>
            </a:fld>
            <a:endParaRPr lang="en-US"/>
          </a:p>
        </p:txBody>
      </p:sp>
      <p:pic>
        <p:nvPicPr>
          <p:cNvPr id="6" name="Immagine 5">
            <a:extLst>
              <a:ext uri="{FF2B5EF4-FFF2-40B4-BE49-F238E27FC236}">
                <a16:creationId xmlns:a16="http://schemas.microsoft.com/office/drawing/2014/main" id="{A69F9E58-F767-4358-90FD-CF0B30DCA20C}"/>
              </a:ext>
            </a:extLst>
          </p:cNvPr>
          <p:cNvPicPr>
            <a:picLocks noChangeAspect="1"/>
          </p:cNvPicPr>
          <p:nvPr/>
        </p:nvPicPr>
        <p:blipFill>
          <a:blip r:embed="rId5"/>
          <a:stretch>
            <a:fillRect/>
          </a:stretch>
        </p:blipFill>
        <p:spPr>
          <a:xfrm>
            <a:off x="95250" y="6248400"/>
            <a:ext cx="1924050" cy="549729"/>
          </a:xfrm>
          <a:prstGeom prst="rect">
            <a:avLst/>
          </a:prstGeom>
        </p:spPr>
      </p:pic>
      <p:sp>
        <p:nvSpPr>
          <p:cNvPr id="7" name="Titolo 1">
            <a:extLst>
              <a:ext uri="{FF2B5EF4-FFF2-40B4-BE49-F238E27FC236}">
                <a16:creationId xmlns:a16="http://schemas.microsoft.com/office/drawing/2014/main" id="{B73E6150-66A1-41C2-BF39-7F6F4DBD3D1C}"/>
              </a:ext>
            </a:extLst>
          </p:cNvPr>
          <p:cNvSpPr txBox="1">
            <a:spLocks/>
          </p:cNvSpPr>
          <p:nvPr/>
        </p:nvSpPr>
        <p:spPr>
          <a:xfrm>
            <a:off x="2971799" y="198438"/>
            <a:ext cx="6150079" cy="8683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200" b="1" dirty="0">
                <a:solidFill>
                  <a:schemeClr val="tx1">
                    <a:lumMod val="85000"/>
                    <a:lumOff val="15000"/>
                  </a:schemeClr>
                </a:solidFill>
                <a:effectLst>
                  <a:outerShdw blurRad="38100" dist="38100" dir="2700000" algn="tl">
                    <a:srgbClr val="000000">
                      <a:alpha val="43137"/>
                    </a:srgbClr>
                  </a:outerShdw>
                </a:effectLst>
              </a:rPr>
              <a:t>Review exercises / case studies</a:t>
            </a:r>
          </a:p>
        </p:txBody>
      </p:sp>
    </p:spTree>
    <p:extLst>
      <p:ext uri="{BB962C8B-B14F-4D97-AF65-F5344CB8AC3E}">
        <p14:creationId xmlns:p14="http://schemas.microsoft.com/office/powerpoint/2010/main" val="37192500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371601"/>
            <a:ext cx="7859661" cy="6400799"/>
          </a:xfrm>
        </p:spPr>
        <p:txBody>
          <a:bodyPr>
            <a:normAutofit/>
          </a:bodyPr>
          <a:lstStyle/>
          <a:p>
            <a:pPr algn="l">
              <a:lnSpc>
                <a:spcPts val="3600"/>
              </a:lnSpc>
              <a:spcBef>
                <a:spcPts val="1800"/>
              </a:spcBef>
            </a:pPr>
            <a:r>
              <a:rPr lang="en-US" b="1" dirty="0">
                <a:solidFill>
                  <a:schemeClr val="tx1"/>
                </a:solidFill>
              </a:rPr>
              <a:t>Exercise / case study no. 1</a:t>
            </a:r>
            <a:endParaRPr lang="pt-PT" b="1" dirty="0">
              <a:solidFill>
                <a:schemeClr val="tx1"/>
              </a:solidFill>
            </a:endParaRPr>
          </a:p>
          <a:p>
            <a:pPr lvl="0" algn="l"/>
            <a:endParaRPr lang="en-US" sz="2400" dirty="0">
              <a:solidFill>
                <a:schemeClr val="tx1"/>
              </a:solidFill>
            </a:endParaRPr>
          </a:p>
          <a:p>
            <a:pPr lvl="0" algn="l"/>
            <a:r>
              <a:rPr lang="en-US" sz="2400" dirty="0">
                <a:solidFill>
                  <a:schemeClr val="tx1"/>
                </a:solidFill>
              </a:rPr>
              <a:t>1.4. You are looking to a management review report which includes the following sections: customer satisfaction indicators, customers audits results, review of preventive and corrective actions plan status, investment needed on site, training needs, process compliance and product conformity, customers complaint trend and follow up actions from previous management reviews.</a:t>
            </a:r>
            <a:endParaRPr lang="pt-PT" sz="2400" dirty="0">
              <a:solidFill>
                <a:schemeClr val="tx1"/>
              </a:solidFill>
            </a:endParaRPr>
          </a:p>
          <a:p>
            <a:pPr marL="0" lvl="2" algn="l">
              <a:lnSpc>
                <a:spcPts val="3600"/>
              </a:lnSpc>
              <a:spcBef>
                <a:spcPts val="600"/>
              </a:spcBef>
            </a:pPr>
            <a:endParaRPr lang="en-US" sz="3400" b="1" dirty="0">
              <a:solidFill>
                <a:schemeClr val="tx1"/>
              </a:solidFill>
            </a:endParaRPr>
          </a:p>
          <a:p>
            <a:pPr algn="l">
              <a:lnSpc>
                <a:spcPct val="170000"/>
              </a:lnSpc>
              <a:spcBef>
                <a:spcPts val="0"/>
              </a:spcBef>
            </a:pPr>
            <a:endParaRPr lang="en-US" sz="9600" b="1" dirty="0">
              <a:solidFill>
                <a:schemeClr val="tx1"/>
              </a:solidFill>
            </a:endParaRPr>
          </a:p>
          <a:p>
            <a:pPr algn="l">
              <a:lnSpc>
                <a:spcPct val="170000"/>
              </a:lnSpc>
              <a:spcBef>
                <a:spcPts val="0"/>
              </a:spcBef>
            </a:pPr>
            <a:endParaRPr lang="en-US" sz="96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11</a:t>
            </a:fld>
            <a:endParaRPr lang="en-US"/>
          </a:p>
        </p:txBody>
      </p:sp>
      <p:pic>
        <p:nvPicPr>
          <p:cNvPr id="6" name="Immagine 5">
            <a:extLst>
              <a:ext uri="{FF2B5EF4-FFF2-40B4-BE49-F238E27FC236}">
                <a16:creationId xmlns:a16="http://schemas.microsoft.com/office/drawing/2014/main" id="{A69F9E58-F767-4358-90FD-CF0B30DCA20C}"/>
              </a:ext>
            </a:extLst>
          </p:cNvPr>
          <p:cNvPicPr>
            <a:picLocks noChangeAspect="1"/>
          </p:cNvPicPr>
          <p:nvPr/>
        </p:nvPicPr>
        <p:blipFill>
          <a:blip r:embed="rId5"/>
          <a:stretch>
            <a:fillRect/>
          </a:stretch>
        </p:blipFill>
        <p:spPr>
          <a:xfrm>
            <a:off x="95250" y="6248400"/>
            <a:ext cx="1924050" cy="549729"/>
          </a:xfrm>
          <a:prstGeom prst="rect">
            <a:avLst/>
          </a:prstGeom>
        </p:spPr>
      </p:pic>
      <p:sp>
        <p:nvSpPr>
          <p:cNvPr id="7" name="Titolo 1">
            <a:extLst>
              <a:ext uri="{FF2B5EF4-FFF2-40B4-BE49-F238E27FC236}">
                <a16:creationId xmlns:a16="http://schemas.microsoft.com/office/drawing/2014/main" id="{B73E6150-66A1-41C2-BF39-7F6F4DBD3D1C}"/>
              </a:ext>
            </a:extLst>
          </p:cNvPr>
          <p:cNvSpPr txBox="1">
            <a:spLocks/>
          </p:cNvSpPr>
          <p:nvPr/>
        </p:nvSpPr>
        <p:spPr>
          <a:xfrm>
            <a:off x="2971799" y="198438"/>
            <a:ext cx="6150079" cy="8683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200" b="1" dirty="0">
                <a:solidFill>
                  <a:schemeClr val="tx1">
                    <a:lumMod val="85000"/>
                    <a:lumOff val="15000"/>
                  </a:schemeClr>
                </a:solidFill>
                <a:effectLst>
                  <a:outerShdw blurRad="38100" dist="38100" dir="2700000" algn="tl">
                    <a:srgbClr val="000000">
                      <a:alpha val="43137"/>
                    </a:srgbClr>
                  </a:outerShdw>
                </a:effectLst>
              </a:rPr>
              <a:t>Review exercises / case studies</a:t>
            </a:r>
          </a:p>
        </p:txBody>
      </p:sp>
    </p:spTree>
    <p:extLst>
      <p:ext uri="{BB962C8B-B14F-4D97-AF65-F5344CB8AC3E}">
        <p14:creationId xmlns:p14="http://schemas.microsoft.com/office/powerpoint/2010/main" val="15974127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371601"/>
            <a:ext cx="7859661" cy="6400799"/>
          </a:xfrm>
        </p:spPr>
        <p:txBody>
          <a:bodyPr>
            <a:normAutofit/>
          </a:bodyPr>
          <a:lstStyle/>
          <a:p>
            <a:pPr algn="l">
              <a:lnSpc>
                <a:spcPts val="3600"/>
              </a:lnSpc>
              <a:spcBef>
                <a:spcPts val="1800"/>
              </a:spcBef>
            </a:pPr>
            <a:r>
              <a:rPr lang="en-US" b="1" dirty="0">
                <a:solidFill>
                  <a:schemeClr val="tx1"/>
                </a:solidFill>
              </a:rPr>
              <a:t>Exercise / case study no. 1</a:t>
            </a:r>
            <a:endParaRPr lang="pt-PT" b="1" dirty="0">
              <a:solidFill>
                <a:schemeClr val="tx1"/>
              </a:solidFill>
            </a:endParaRPr>
          </a:p>
          <a:p>
            <a:pPr lvl="0" algn="l"/>
            <a:endParaRPr lang="pt-PT" sz="2400" dirty="0">
              <a:solidFill>
                <a:schemeClr val="tx1"/>
              </a:solidFill>
            </a:endParaRPr>
          </a:p>
          <a:p>
            <a:pPr lvl="0" algn="l"/>
            <a:r>
              <a:rPr lang="en-US" sz="2400" dirty="0">
                <a:solidFill>
                  <a:schemeClr val="tx1"/>
                </a:solidFill>
              </a:rPr>
              <a:t>1.5. The company works with a customer that requires formal agreement on specification. Reviewing the relevant product specifications, they are all up to date and signed by both parties.</a:t>
            </a:r>
            <a:endParaRPr lang="pt-PT" sz="2400" dirty="0">
              <a:solidFill>
                <a:schemeClr val="tx1"/>
              </a:solidFill>
            </a:endParaRPr>
          </a:p>
          <a:p>
            <a:pPr marL="0" lvl="2" algn="l">
              <a:lnSpc>
                <a:spcPts val="3600"/>
              </a:lnSpc>
              <a:spcBef>
                <a:spcPts val="600"/>
              </a:spcBef>
            </a:pPr>
            <a:endParaRPr lang="en-US" sz="3400" b="1" dirty="0">
              <a:solidFill>
                <a:schemeClr val="tx1"/>
              </a:solidFill>
            </a:endParaRPr>
          </a:p>
          <a:p>
            <a:pPr algn="l">
              <a:lnSpc>
                <a:spcPct val="170000"/>
              </a:lnSpc>
              <a:spcBef>
                <a:spcPts val="0"/>
              </a:spcBef>
            </a:pPr>
            <a:endParaRPr lang="en-US" sz="9600" b="1" dirty="0">
              <a:solidFill>
                <a:schemeClr val="tx1"/>
              </a:solidFill>
            </a:endParaRPr>
          </a:p>
          <a:p>
            <a:pPr algn="l">
              <a:lnSpc>
                <a:spcPct val="170000"/>
              </a:lnSpc>
              <a:spcBef>
                <a:spcPts val="0"/>
              </a:spcBef>
            </a:pPr>
            <a:endParaRPr lang="en-US" sz="96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12</a:t>
            </a:fld>
            <a:endParaRPr lang="en-US"/>
          </a:p>
        </p:txBody>
      </p:sp>
      <p:pic>
        <p:nvPicPr>
          <p:cNvPr id="6" name="Immagine 5">
            <a:extLst>
              <a:ext uri="{FF2B5EF4-FFF2-40B4-BE49-F238E27FC236}">
                <a16:creationId xmlns:a16="http://schemas.microsoft.com/office/drawing/2014/main" id="{A69F9E58-F767-4358-90FD-CF0B30DCA20C}"/>
              </a:ext>
            </a:extLst>
          </p:cNvPr>
          <p:cNvPicPr>
            <a:picLocks noChangeAspect="1"/>
          </p:cNvPicPr>
          <p:nvPr/>
        </p:nvPicPr>
        <p:blipFill>
          <a:blip r:embed="rId5"/>
          <a:stretch>
            <a:fillRect/>
          </a:stretch>
        </p:blipFill>
        <p:spPr>
          <a:xfrm>
            <a:off x="95250" y="6248400"/>
            <a:ext cx="1924050" cy="549729"/>
          </a:xfrm>
          <a:prstGeom prst="rect">
            <a:avLst/>
          </a:prstGeom>
        </p:spPr>
      </p:pic>
      <p:sp>
        <p:nvSpPr>
          <p:cNvPr id="7" name="Titolo 1">
            <a:extLst>
              <a:ext uri="{FF2B5EF4-FFF2-40B4-BE49-F238E27FC236}">
                <a16:creationId xmlns:a16="http://schemas.microsoft.com/office/drawing/2014/main" id="{B73E6150-66A1-41C2-BF39-7F6F4DBD3D1C}"/>
              </a:ext>
            </a:extLst>
          </p:cNvPr>
          <p:cNvSpPr txBox="1">
            <a:spLocks/>
          </p:cNvSpPr>
          <p:nvPr/>
        </p:nvSpPr>
        <p:spPr>
          <a:xfrm>
            <a:off x="2971799" y="198438"/>
            <a:ext cx="6150079" cy="8683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200" b="1" dirty="0">
                <a:solidFill>
                  <a:schemeClr val="tx1">
                    <a:lumMod val="85000"/>
                    <a:lumOff val="15000"/>
                  </a:schemeClr>
                </a:solidFill>
                <a:effectLst>
                  <a:outerShdw blurRad="38100" dist="38100" dir="2700000" algn="tl">
                    <a:srgbClr val="000000">
                      <a:alpha val="43137"/>
                    </a:srgbClr>
                  </a:outerShdw>
                </a:effectLst>
              </a:rPr>
              <a:t>Review exercises / case studies</a:t>
            </a:r>
          </a:p>
        </p:txBody>
      </p:sp>
    </p:spTree>
    <p:extLst>
      <p:ext uri="{BB962C8B-B14F-4D97-AF65-F5344CB8AC3E}">
        <p14:creationId xmlns:p14="http://schemas.microsoft.com/office/powerpoint/2010/main" val="37152582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371601"/>
            <a:ext cx="7859661" cy="6400799"/>
          </a:xfrm>
        </p:spPr>
        <p:txBody>
          <a:bodyPr>
            <a:normAutofit/>
          </a:bodyPr>
          <a:lstStyle/>
          <a:p>
            <a:pPr algn="l">
              <a:lnSpc>
                <a:spcPts val="3600"/>
              </a:lnSpc>
              <a:spcBef>
                <a:spcPts val="1800"/>
              </a:spcBef>
            </a:pPr>
            <a:r>
              <a:rPr lang="en-US" b="1" dirty="0">
                <a:solidFill>
                  <a:schemeClr val="tx1"/>
                </a:solidFill>
              </a:rPr>
              <a:t>Exercise / case study no. 2</a:t>
            </a:r>
            <a:endParaRPr lang="pt-PT" b="1" dirty="0">
              <a:solidFill>
                <a:schemeClr val="tx1"/>
              </a:solidFill>
            </a:endParaRPr>
          </a:p>
          <a:p>
            <a:pPr algn="l"/>
            <a:r>
              <a:rPr lang="en-US" sz="2400" dirty="0">
                <a:solidFill>
                  <a:schemeClr val="tx1"/>
                </a:solidFill>
              </a:rPr>
              <a:t>During the onsite inspection of a bakery, the auditor is auditing the baking area. Products are put on trays which are after placed on high trolleys before going in the ovens. There are 3 hand washing facilities in the area and for one of them, the auditor observes that the waste water pipe is off the floor which allows the water to go on the floor before going in the drain. The auditor explains to the production manager that this is the second one as it was the same for one of the 2 hand washing facilities in the dough preparation area.</a:t>
            </a:r>
            <a:endParaRPr lang="pt-PT" sz="2400" dirty="0">
              <a:solidFill>
                <a:schemeClr val="tx1"/>
              </a:solidFill>
            </a:endParaRPr>
          </a:p>
          <a:p>
            <a:pPr marL="0" lvl="2" algn="l">
              <a:lnSpc>
                <a:spcPts val="3600"/>
              </a:lnSpc>
              <a:spcBef>
                <a:spcPts val="600"/>
              </a:spcBef>
            </a:pPr>
            <a:endParaRPr lang="en-US" sz="3400" b="1" dirty="0">
              <a:solidFill>
                <a:schemeClr val="tx1"/>
              </a:solidFill>
            </a:endParaRPr>
          </a:p>
          <a:p>
            <a:pPr algn="l">
              <a:lnSpc>
                <a:spcPct val="170000"/>
              </a:lnSpc>
              <a:spcBef>
                <a:spcPts val="0"/>
              </a:spcBef>
            </a:pPr>
            <a:endParaRPr lang="en-US" sz="9600" b="1" dirty="0">
              <a:solidFill>
                <a:schemeClr val="tx1"/>
              </a:solidFill>
            </a:endParaRPr>
          </a:p>
          <a:p>
            <a:pPr algn="l">
              <a:lnSpc>
                <a:spcPct val="170000"/>
              </a:lnSpc>
              <a:spcBef>
                <a:spcPts val="0"/>
              </a:spcBef>
            </a:pPr>
            <a:endParaRPr lang="en-US" sz="96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13</a:t>
            </a:fld>
            <a:endParaRPr lang="en-US"/>
          </a:p>
        </p:txBody>
      </p:sp>
      <p:pic>
        <p:nvPicPr>
          <p:cNvPr id="6" name="Immagine 5">
            <a:extLst>
              <a:ext uri="{FF2B5EF4-FFF2-40B4-BE49-F238E27FC236}">
                <a16:creationId xmlns:a16="http://schemas.microsoft.com/office/drawing/2014/main" id="{A69F9E58-F767-4358-90FD-CF0B30DCA20C}"/>
              </a:ext>
            </a:extLst>
          </p:cNvPr>
          <p:cNvPicPr>
            <a:picLocks noChangeAspect="1"/>
          </p:cNvPicPr>
          <p:nvPr/>
        </p:nvPicPr>
        <p:blipFill>
          <a:blip r:embed="rId5"/>
          <a:stretch>
            <a:fillRect/>
          </a:stretch>
        </p:blipFill>
        <p:spPr>
          <a:xfrm>
            <a:off x="95250" y="6248400"/>
            <a:ext cx="1924050" cy="549729"/>
          </a:xfrm>
          <a:prstGeom prst="rect">
            <a:avLst/>
          </a:prstGeom>
        </p:spPr>
      </p:pic>
      <p:sp>
        <p:nvSpPr>
          <p:cNvPr id="7" name="Titolo 1">
            <a:extLst>
              <a:ext uri="{FF2B5EF4-FFF2-40B4-BE49-F238E27FC236}">
                <a16:creationId xmlns:a16="http://schemas.microsoft.com/office/drawing/2014/main" id="{B73E6150-66A1-41C2-BF39-7F6F4DBD3D1C}"/>
              </a:ext>
            </a:extLst>
          </p:cNvPr>
          <p:cNvSpPr txBox="1">
            <a:spLocks/>
          </p:cNvSpPr>
          <p:nvPr/>
        </p:nvSpPr>
        <p:spPr>
          <a:xfrm>
            <a:off x="2971799" y="198438"/>
            <a:ext cx="6150079" cy="8683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200" b="1" dirty="0">
                <a:solidFill>
                  <a:schemeClr val="tx1">
                    <a:lumMod val="85000"/>
                    <a:lumOff val="15000"/>
                  </a:schemeClr>
                </a:solidFill>
                <a:effectLst>
                  <a:outerShdw blurRad="38100" dist="38100" dir="2700000" algn="tl">
                    <a:srgbClr val="000000">
                      <a:alpha val="43137"/>
                    </a:srgbClr>
                  </a:outerShdw>
                </a:effectLst>
              </a:rPr>
              <a:t>Review exercises / case studies</a:t>
            </a:r>
          </a:p>
        </p:txBody>
      </p:sp>
    </p:spTree>
    <p:extLst>
      <p:ext uri="{BB962C8B-B14F-4D97-AF65-F5344CB8AC3E}">
        <p14:creationId xmlns:p14="http://schemas.microsoft.com/office/powerpoint/2010/main" val="8757902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371601"/>
            <a:ext cx="7859661" cy="6400799"/>
          </a:xfrm>
        </p:spPr>
        <p:txBody>
          <a:bodyPr>
            <a:normAutofit/>
          </a:bodyPr>
          <a:lstStyle/>
          <a:p>
            <a:pPr algn="l">
              <a:lnSpc>
                <a:spcPts val="3600"/>
              </a:lnSpc>
              <a:spcBef>
                <a:spcPts val="1800"/>
              </a:spcBef>
            </a:pPr>
            <a:r>
              <a:rPr lang="en-US" b="1" dirty="0">
                <a:solidFill>
                  <a:schemeClr val="tx1"/>
                </a:solidFill>
              </a:rPr>
              <a:t>Exercise / case study no. 3</a:t>
            </a:r>
            <a:endParaRPr lang="pt-PT" b="1" dirty="0">
              <a:solidFill>
                <a:schemeClr val="tx1"/>
              </a:solidFill>
            </a:endParaRPr>
          </a:p>
          <a:p>
            <a:pPr algn="l"/>
            <a:r>
              <a:rPr lang="en-US" sz="2400" dirty="0">
                <a:solidFill>
                  <a:schemeClr val="tx1"/>
                </a:solidFill>
              </a:rPr>
              <a:t>The company manufactures chilled convenience products like quiches and </a:t>
            </a:r>
            <a:r>
              <a:rPr lang="en-US" sz="2400" dirty="0" err="1">
                <a:solidFill>
                  <a:schemeClr val="tx1"/>
                </a:solidFill>
              </a:rPr>
              <a:t>sovoury</a:t>
            </a:r>
            <a:r>
              <a:rPr lang="en-US" sz="2400" dirty="0">
                <a:solidFill>
                  <a:schemeClr val="tx1"/>
                </a:solidFill>
              </a:rPr>
              <a:t> tarts. Before entering to the production areas, the auditor fills in the visitor questionnaire which includes information regarding the hygiene, the health, allergens contamination risks, … but no questions regarding infectious disease or travels to special countries are included. At lunch time, part of the conversation, the auditor speaks about his family holidays spent in Africa a week ago and says that everything was fine except that one of his children came back with </a:t>
            </a:r>
            <a:r>
              <a:rPr lang="en-US" sz="2400" dirty="0" err="1">
                <a:solidFill>
                  <a:schemeClr val="tx1"/>
                </a:solidFill>
              </a:rPr>
              <a:t>diarrhoea</a:t>
            </a:r>
            <a:r>
              <a:rPr lang="en-US" sz="2400" dirty="0">
                <a:solidFill>
                  <a:schemeClr val="tx1"/>
                </a:solidFill>
              </a:rPr>
              <a:t>.  The quality manager of the company replies about his own recent holidays in Portugal.</a:t>
            </a:r>
            <a:endParaRPr lang="pt-PT" sz="2400" dirty="0">
              <a:solidFill>
                <a:schemeClr val="tx1"/>
              </a:solidFill>
            </a:endParaRPr>
          </a:p>
          <a:p>
            <a:pPr marL="0" lvl="2" algn="l">
              <a:lnSpc>
                <a:spcPts val="3600"/>
              </a:lnSpc>
              <a:spcBef>
                <a:spcPts val="600"/>
              </a:spcBef>
            </a:pPr>
            <a:endParaRPr lang="en-US" sz="3400" b="1" dirty="0">
              <a:solidFill>
                <a:schemeClr val="tx1"/>
              </a:solidFill>
            </a:endParaRPr>
          </a:p>
          <a:p>
            <a:pPr algn="l">
              <a:lnSpc>
                <a:spcPct val="170000"/>
              </a:lnSpc>
              <a:spcBef>
                <a:spcPts val="0"/>
              </a:spcBef>
            </a:pPr>
            <a:endParaRPr lang="en-US" sz="9600" b="1" dirty="0">
              <a:solidFill>
                <a:schemeClr val="tx1"/>
              </a:solidFill>
            </a:endParaRPr>
          </a:p>
          <a:p>
            <a:pPr algn="l">
              <a:lnSpc>
                <a:spcPct val="170000"/>
              </a:lnSpc>
              <a:spcBef>
                <a:spcPts val="0"/>
              </a:spcBef>
            </a:pPr>
            <a:endParaRPr lang="en-US" sz="96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14</a:t>
            </a:fld>
            <a:endParaRPr lang="en-US"/>
          </a:p>
        </p:txBody>
      </p:sp>
      <p:pic>
        <p:nvPicPr>
          <p:cNvPr id="6" name="Immagine 5">
            <a:extLst>
              <a:ext uri="{FF2B5EF4-FFF2-40B4-BE49-F238E27FC236}">
                <a16:creationId xmlns:a16="http://schemas.microsoft.com/office/drawing/2014/main" id="{A69F9E58-F767-4358-90FD-CF0B30DCA20C}"/>
              </a:ext>
            </a:extLst>
          </p:cNvPr>
          <p:cNvPicPr>
            <a:picLocks noChangeAspect="1"/>
          </p:cNvPicPr>
          <p:nvPr/>
        </p:nvPicPr>
        <p:blipFill>
          <a:blip r:embed="rId5"/>
          <a:stretch>
            <a:fillRect/>
          </a:stretch>
        </p:blipFill>
        <p:spPr>
          <a:xfrm>
            <a:off x="95250" y="6248400"/>
            <a:ext cx="1924050" cy="549729"/>
          </a:xfrm>
          <a:prstGeom prst="rect">
            <a:avLst/>
          </a:prstGeom>
        </p:spPr>
      </p:pic>
      <p:sp>
        <p:nvSpPr>
          <p:cNvPr id="7" name="Titolo 1">
            <a:extLst>
              <a:ext uri="{FF2B5EF4-FFF2-40B4-BE49-F238E27FC236}">
                <a16:creationId xmlns:a16="http://schemas.microsoft.com/office/drawing/2014/main" id="{B73E6150-66A1-41C2-BF39-7F6F4DBD3D1C}"/>
              </a:ext>
            </a:extLst>
          </p:cNvPr>
          <p:cNvSpPr txBox="1">
            <a:spLocks/>
          </p:cNvSpPr>
          <p:nvPr/>
        </p:nvSpPr>
        <p:spPr>
          <a:xfrm>
            <a:off x="2971799" y="198438"/>
            <a:ext cx="6150079" cy="8683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200" b="1" dirty="0">
                <a:solidFill>
                  <a:schemeClr val="tx1">
                    <a:lumMod val="85000"/>
                    <a:lumOff val="15000"/>
                  </a:schemeClr>
                </a:solidFill>
                <a:effectLst>
                  <a:outerShdw blurRad="38100" dist="38100" dir="2700000" algn="tl">
                    <a:srgbClr val="000000">
                      <a:alpha val="43137"/>
                    </a:srgbClr>
                  </a:outerShdw>
                </a:effectLst>
              </a:rPr>
              <a:t>Review exercises / case studies</a:t>
            </a:r>
          </a:p>
        </p:txBody>
      </p:sp>
    </p:spTree>
    <p:extLst>
      <p:ext uri="{BB962C8B-B14F-4D97-AF65-F5344CB8AC3E}">
        <p14:creationId xmlns:p14="http://schemas.microsoft.com/office/powerpoint/2010/main" val="14184559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Users\hr.EMUMTAZ.000\Desktop\header 2.jpg"/>
          <p:cNvPicPr>
            <a:picLocks noChangeAspect="1" noChangeArrowheads="1"/>
          </p:cNvPicPr>
          <p:nvPr/>
        </p:nvPicPr>
        <p:blipFill>
          <a:blip r:embed="rId2" cstate="print"/>
          <a:srcRect/>
          <a:stretch>
            <a:fillRect/>
          </a:stretch>
        </p:blipFill>
        <p:spPr bwMode="auto">
          <a:xfrm>
            <a:off x="0" y="0"/>
            <a:ext cx="9121879" cy="1143000"/>
          </a:xfrm>
          <a:prstGeom prst="rect">
            <a:avLst/>
          </a:prstGeom>
          <a:noFill/>
        </p:spPr>
      </p:pic>
      <p:pic>
        <p:nvPicPr>
          <p:cNvPr id="4" name="Picture 8" descr="footer 2.jpg"/>
          <p:cNvPicPr>
            <a:picLocks noChangeAspect="1"/>
          </p:cNvPicPr>
          <p:nvPr/>
        </p:nvPicPr>
        <p:blipFill>
          <a:blip r:embed="rId3" cstate="print"/>
          <a:stretch>
            <a:fillRect/>
          </a:stretch>
        </p:blipFill>
        <p:spPr>
          <a:xfrm>
            <a:off x="0" y="6005593"/>
            <a:ext cx="9144000" cy="852407"/>
          </a:xfrm>
          <a:prstGeom prst="rect">
            <a:avLst/>
          </a:prstGeom>
        </p:spPr>
      </p:pic>
      <p:sp>
        <p:nvSpPr>
          <p:cNvPr id="5" name="Titolo 1"/>
          <p:cNvSpPr>
            <a:spLocks noGrp="1"/>
          </p:cNvSpPr>
          <p:nvPr>
            <p:ph type="title"/>
          </p:nvPr>
        </p:nvSpPr>
        <p:spPr>
          <a:xfrm>
            <a:off x="2971800" y="198438"/>
            <a:ext cx="5486400" cy="868362"/>
          </a:xfrm>
        </p:spPr>
        <p:txBody>
          <a:bodyPr>
            <a:normAutofit/>
          </a:bodyPr>
          <a:lstStyle/>
          <a:p>
            <a:pPr algn="l"/>
            <a:r>
              <a:rPr lang="it-IT" sz="3200" b="1" dirty="0" err="1">
                <a:solidFill>
                  <a:schemeClr val="tx1">
                    <a:lumMod val="85000"/>
                    <a:lumOff val="15000"/>
                  </a:schemeClr>
                </a:solidFill>
                <a:effectLst>
                  <a:outerShdw blurRad="38100" dist="38100" dir="2700000" algn="tl">
                    <a:srgbClr val="000000">
                      <a:alpha val="43137"/>
                    </a:srgbClr>
                  </a:outerShdw>
                </a:effectLst>
              </a:rPr>
              <a:t>References</a:t>
            </a:r>
            <a:endParaRPr lang="it-IT" sz="3200" b="1" dirty="0">
              <a:solidFill>
                <a:schemeClr val="tx1">
                  <a:lumMod val="85000"/>
                  <a:lumOff val="15000"/>
                </a:schemeClr>
              </a:solidFill>
              <a:effectLst>
                <a:outerShdw blurRad="38100" dist="38100" dir="2700000" algn="tl">
                  <a:srgbClr val="000000">
                    <a:alpha val="43137"/>
                  </a:srgbClr>
                </a:outerShdw>
              </a:effectLst>
            </a:endParaRPr>
          </a:p>
        </p:txBody>
      </p:sp>
      <p:sp>
        <p:nvSpPr>
          <p:cNvPr id="10" name="CasellaDiTesto 9"/>
          <p:cNvSpPr txBox="1"/>
          <p:nvPr/>
        </p:nvSpPr>
        <p:spPr>
          <a:xfrm>
            <a:off x="457200" y="1371600"/>
            <a:ext cx="7924800" cy="4462760"/>
          </a:xfrm>
          <a:prstGeom prst="rect">
            <a:avLst/>
          </a:prstGeom>
          <a:noFill/>
        </p:spPr>
        <p:txBody>
          <a:bodyPr wrap="square" rtlCol="0">
            <a:spAutoFit/>
          </a:bodyPr>
          <a:lstStyle/>
          <a:p>
            <a:pPr lvl="0">
              <a:spcBef>
                <a:spcPts val="600"/>
              </a:spcBef>
              <a:spcAft>
                <a:spcPts val="600"/>
              </a:spcAft>
            </a:pPr>
            <a:r>
              <a:rPr lang="pt-PT" sz="2400" dirty="0"/>
              <a:t>AFNOR, </a:t>
            </a:r>
            <a:r>
              <a:rPr lang="pt-PT" sz="2400" dirty="0" err="1"/>
              <a:t>Norme</a:t>
            </a:r>
            <a:r>
              <a:rPr lang="pt-PT" sz="2400" dirty="0"/>
              <a:t> </a:t>
            </a:r>
            <a:r>
              <a:rPr lang="pt-PT" sz="2400" dirty="0" err="1"/>
              <a:t>expérimentale</a:t>
            </a:r>
            <a:r>
              <a:rPr lang="pt-PT" sz="2400" dirty="0"/>
              <a:t> XP V 01-003 – </a:t>
            </a:r>
            <a:r>
              <a:rPr lang="pt-PT" sz="2400" dirty="0" err="1"/>
              <a:t>Lignes</a:t>
            </a:r>
            <a:r>
              <a:rPr lang="pt-PT" sz="2400" dirty="0"/>
              <a:t> </a:t>
            </a:r>
            <a:r>
              <a:rPr lang="pt-PT" sz="2400" dirty="0" err="1"/>
              <a:t>Directrices</a:t>
            </a:r>
            <a:r>
              <a:rPr lang="pt-PT" sz="2400" dirty="0"/>
              <a:t> </a:t>
            </a:r>
            <a:r>
              <a:rPr lang="pt-PT" sz="2400" dirty="0" err="1"/>
              <a:t>pour</a:t>
            </a:r>
            <a:r>
              <a:rPr lang="pt-PT" sz="2400" dirty="0"/>
              <a:t> </a:t>
            </a:r>
            <a:r>
              <a:rPr lang="pt-PT" sz="2400" dirty="0" err="1"/>
              <a:t>l’Elaboration</a:t>
            </a:r>
            <a:r>
              <a:rPr lang="pt-PT" sz="2400" dirty="0"/>
              <a:t> d’</a:t>
            </a:r>
            <a:r>
              <a:rPr lang="pt-PT" sz="2400" dirty="0" err="1"/>
              <a:t>un</a:t>
            </a:r>
            <a:r>
              <a:rPr lang="pt-PT" sz="2400" dirty="0"/>
              <a:t> Protocole de </a:t>
            </a:r>
            <a:r>
              <a:rPr lang="pt-PT" sz="2400" dirty="0" err="1"/>
              <a:t>Validation</a:t>
            </a:r>
            <a:r>
              <a:rPr lang="pt-PT" sz="2400" dirty="0"/>
              <a:t> de la </a:t>
            </a:r>
            <a:r>
              <a:rPr lang="pt-PT" sz="2400" dirty="0" err="1"/>
              <a:t>Durée</a:t>
            </a:r>
            <a:r>
              <a:rPr lang="pt-PT" sz="2400" dirty="0"/>
              <a:t> de </a:t>
            </a:r>
            <a:r>
              <a:rPr lang="pt-PT" sz="2400" dirty="0" err="1"/>
              <a:t>Vie</a:t>
            </a:r>
            <a:r>
              <a:rPr lang="pt-PT" sz="2400" dirty="0"/>
              <a:t> </a:t>
            </a:r>
            <a:r>
              <a:rPr lang="pt-PT" sz="2400" dirty="0" err="1"/>
              <a:t>Microbiologique</a:t>
            </a:r>
            <a:r>
              <a:rPr lang="pt-PT" sz="2400" dirty="0"/>
              <a:t>,  AFNOR – </a:t>
            </a:r>
            <a:r>
              <a:rPr lang="pt-PT" sz="2400" dirty="0" err="1"/>
              <a:t>Association</a:t>
            </a:r>
            <a:r>
              <a:rPr lang="pt-PT" sz="2400" dirty="0"/>
              <a:t> </a:t>
            </a:r>
            <a:r>
              <a:rPr lang="pt-PT" sz="2400" dirty="0" err="1"/>
              <a:t>Française</a:t>
            </a:r>
            <a:r>
              <a:rPr lang="pt-PT" sz="2400" dirty="0"/>
              <a:t> de </a:t>
            </a:r>
            <a:r>
              <a:rPr lang="pt-PT" sz="2400" dirty="0" err="1"/>
              <a:t>Normalisation</a:t>
            </a:r>
            <a:r>
              <a:rPr lang="pt-PT" sz="2400" dirty="0"/>
              <a:t>, Paris, France, 1998.</a:t>
            </a:r>
          </a:p>
          <a:p>
            <a:pPr lvl="0">
              <a:spcBef>
                <a:spcPts val="600"/>
              </a:spcBef>
              <a:spcAft>
                <a:spcPts val="600"/>
              </a:spcAft>
            </a:pPr>
            <a:r>
              <a:rPr lang="pt-PT" sz="2400" dirty="0"/>
              <a:t>Baptista, P. e Noronha, J., Segurança Alimentar em Estabelecimentos </a:t>
            </a:r>
            <a:r>
              <a:rPr lang="pt-PT" sz="2400" dirty="0" err="1"/>
              <a:t>Agro-Alimentares</a:t>
            </a:r>
            <a:r>
              <a:rPr lang="pt-PT" sz="2400" dirty="0"/>
              <a:t>: </a:t>
            </a:r>
            <a:r>
              <a:rPr lang="pt-PT" sz="2400" dirty="0" err="1"/>
              <a:t>Projecto</a:t>
            </a:r>
            <a:r>
              <a:rPr lang="pt-PT" sz="2400" dirty="0"/>
              <a:t> e Construção, </a:t>
            </a:r>
            <a:r>
              <a:rPr lang="pt-PT" sz="2400" dirty="0" err="1"/>
              <a:t>Forvisão</a:t>
            </a:r>
            <a:r>
              <a:rPr lang="pt-PT" sz="2400" dirty="0"/>
              <a:t> – Consultoria em Formação Integrada, Guimarães, Portugal, 2003.</a:t>
            </a:r>
          </a:p>
          <a:p>
            <a:pPr lvl="0">
              <a:spcBef>
                <a:spcPts val="600"/>
              </a:spcBef>
              <a:spcAft>
                <a:spcPts val="600"/>
              </a:spcAft>
            </a:pPr>
            <a:r>
              <a:rPr lang="pt-PT" sz="2400" dirty="0"/>
              <a:t>Baptista, P. e Saraiva, J., Higiene Pessoal na Indústria Alimentar, </a:t>
            </a:r>
            <a:r>
              <a:rPr lang="pt-PT" sz="2400" dirty="0" err="1"/>
              <a:t>Forvisão</a:t>
            </a:r>
            <a:r>
              <a:rPr lang="pt-PT" sz="2400" dirty="0"/>
              <a:t> – Consultoria em Formação Integrada, Guimarães, Portugal, 2003.</a:t>
            </a:r>
          </a:p>
        </p:txBody>
      </p:sp>
      <p:pic>
        <p:nvPicPr>
          <p:cNvPr id="6" name="Immagine 5"/>
          <p:cNvPicPr>
            <a:picLocks noChangeAspect="1"/>
          </p:cNvPicPr>
          <p:nvPr/>
        </p:nvPicPr>
        <p:blipFill>
          <a:blip r:embed="rId4"/>
          <a:stretch>
            <a:fillRect/>
          </a:stretch>
        </p:blipFill>
        <p:spPr>
          <a:xfrm>
            <a:off x="95250" y="6248400"/>
            <a:ext cx="1924050" cy="549729"/>
          </a:xfrm>
          <a:prstGeom prst="rect">
            <a:avLst/>
          </a:prstGeom>
        </p:spPr>
      </p:pic>
    </p:spTree>
    <p:extLst>
      <p:ext uri="{BB962C8B-B14F-4D97-AF65-F5344CB8AC3E}">
        <p14:creationId xmlns:p14="http://schemas.microsoft.com/office/powerpoint/2010/main" val="30058248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Users\hr.EMUMTAZ.000\Desktop\header 2.jpg"/>
          <p:cNvPicPr>
            <a:picLocks noChangeAspect="1" noChangeArrowheads="1"/>
          </p:cNvPicPr>
          <p:nvPr/>
        </p:nvPicPr>
        <p:blipFill>
          <a:blip r:embed="rId2" cstate="print"/>
          <a:srcRect/>
          <a:stretch>
            <a:fillRect/>
          </a:stretch>
        </p:blipFill>
        <p:spPr bwMode="auto">
          <a:xfrm>
            <a:off x="0" y="0"/>
            <a:ext cx="9121879" cy="1143000"/>
          </a:xfrm>
          <a:prstGeom prst="rect">
            <a:avLst/>
          </a:prstGeom>
          <a:noFill/>
        </p:spPr>
      </p:pic>
      <p:pic>
        <p:nvPicPr>
          <p:cNvPr id="4" name="Picture 8" descr="footer 2.jpg"/>
          <p:cNvPicPr>
            <a:picLocks noChangeAspect="1"/>
          </p:cNvPicPr>
          <p:nvPr/>
        </p:nvPicPr>
        <p:blipFill>
          <a:blip r:embed="rId3" cstate="print"/>
          <a:stretch>
            <a:fillRect/>
          </a:stretch>
        </p:blipFill>
        <p:spPr>
          <a:xfrm>
            <a:off x="0" y="6005593"/>
            <a:ext cx="9144000" cy="852407"/>
          </a:xfrm>
          <a:prstGeom prst="rect">
            <a:avLst/>
          </a:prstGeom>
        </p:spPr>
      </p:pic>
      <p:sp>
        <p:nvSpPr>
          <p:cNvPr id="5" name="Titolo 1"/>
          <p:cNvSpPr>
            <a:spLocks noGrp="1"/>
          </p:cNvSpPr>
          <p:nvPr>
            <p:ph type="title"/>
          </p:nvPr>
        </p:nvSpPr>
        <p:spPr>
          <a:xfrm>
            <a:off x="2971800" y="198438"/>
            <a:ext cx="5486400" cy="868362"/>
          </a:xfrm>
        </p:spPr>
        <p:txBody>
          <a:bodyPr>
            <a:normAutofit/>
          </a:bodyPr>
          <a:lstStyle/>
          <a:p>
            <a:pPr algn="l"/>
            <a:r>
              <a:rPr lang="it-IT" sz="3200" b="1" dirty="0" err="1">
                <a:solidFill>
                  <a:schemeClr val="tx1">
                    <a:lumMod val="85000"/>
                    <a:lumOff val="15000"/>
                  </a:schemeClr>
                </a:solidFill>
                <a:effectLst>
                  <a:outerShdw blurRad="38100" dist="38100" dir="2700000" algn="tl">
                    <a:srgbClr val="000000">
                      <a:alpha val="43137"/>
                    </a:srgbClr>
                  </a:outerShdw>
                </a:effectLst>
              </a:rPr>
              <a:t>References</a:t>
            </a:r>
            <a:endParaRPr lang="it-IT" sz="3200" b="1" dirty="0">
              <a:solidFill>
                <a:schemeClr val="tx1">
                  <a:lumMod val="85000"/>
                  <a:lumOff val="15000"/>
                </a:schemeClr>
              </a:solidFill>
              <a:effectLst>
                <a:outerShdw blurRad="38100" dist="38100" dir="2700000" algn="tl">
                  <a:srgbClr val="000000">
                    <a:alpha val="43137"/>
                  </a:srgbClr>
                </a:outerShdw>
              </a:effectLst>
            </a:endParaRPr>
          </a:p>
        </p:txBody>
      </p:sp>
      <p:sp>
        <p:nvSpPr>
          <p:cNvPr id="10" name="CasellaDiTesto 9"/>
          <p:cNvSpPr txBox="1"/>
          <p:nvPr/>
        </p:nvSpPr>
        <p:spPr>
          <a:xfrm>
            <a:off x="457200" y="1371600"/>
            <a:ext cx="7924800" cy="4093428"/>
          </a:xfrm>
          <a:prstGeom prst="rect">
            <a:avLst/>
          </a:prstGeom>
          <a:noFill/>
        </p:spPr>
        <p:txBody>
          <a:bodyPr wrap="square" rtlCol="0">
            <a:spAutoFit/>
          </a:bodyPr>
          <a:lstStyle/>
          <a:p>
            <a:pPr lvl="0">
              <a:spcBef>
                <a:spcPts val="600"/>
              </a:spcBef>
              <a:spcAft>
                <a:spcPts val="600"/>
              </a:spcAft>
            </a:pPr>
            <a:r>
              <a:rPr lang="pt-PT" sz="2400" dirty="0"/>
              <a:t>Baptista, P. e Venâncio, A., Os Perigos para a Segurança Alimentar no Processamento de Alimentos, </a:t>
            </a:r>
            <a:r>
              <a:rPr lang="pt-PT" sz="2400" dirty="0" err="1"/>
              <a:t>Forvisão</a:t>
            </a:r>
            <a:r>
              <a:rPr lang="pt-PT" sz="2400" dirty="0"/>
              <a:t> – Consultoria em Formação Integrada, Guimarães, Portugal, 2003.</a:t>
            </a:r>
          </a:p>
          <a:p>
            <a:pPr lvl="0">
              <a:spcBef>
                <a:spcPts val="600"/>
              </a:spcBef>
              <a:spcAft>
                <a:spcPts val="600"/>
              </a:spcAft>
            </a:pPr>
            <a:r>
              <a:rPr lang="pt-PT" sz="2400" dirty="0"/>
              <a:t>Baptista, P., Higiene e </a:t>
            </a:r>
            <a:r>
              <a:rPr lang="pt-PT" sz="2400" dirty="0" err="1"/>
              <a:t>Desinfecção</a:t>
            </a:r>
            <a:r>
              <a:rPr lang="pt-PT" sz="2400" dirty="0"/>
              <a:t> de Equipamentos e Instalações na Indústria </a:t>
            </a:r>
            <a:r>
              <a:rPr lang="pt-PT" sz="2400" dirty="0" err="1"/>
              <a:t>Agro-Alimentar</a:t>
            </a:r>
            <a:r>
              <a:rPr lang="pt-PT" sz="2400" dirty="0"/>
              <a:t>, </a:t>
            </a:r>
            <a:r>
              <a:rPr lang="pt-PT" sz="2400" dirty="0" err="1"/>
              <a:t>Forvisão</a:t>
            </a:r>
            <a:r>
              <a:rPr lang="pt-PT" sz="2400" dirty="0"/>
              <a:t> – Consultoria em Formação Integrada, Guimarães, Portugal, 2003.</a:t>
            </a:r>
          </a:p>
          <a:p>
            <a:pPr lvl="0">
              <a:spcBef>
                <a:spcPts val="600"/>
              </a:spcBef>
              <a:spcAft>
                <a:spcPts val="600"/>
              </a:spcAft>
            </a:pPr>
            <a:r>
              <a:rPr lang="en-US" sz="2400" dirty="0"/>
              <a:t>CAC, CAC/GL 021-1997 – Principles for the Establishment and Application of Microbiological Criteria for Foods, CAC - </a:t>
            </a:r>
            <a:r>
              <a:rPr lang="en-US" sz="2400" dirty="0" err="1"/>
              <a:t>Comissão</a:t>
            </a:r>
            <a:r>
              <a:rPr lang="en-US" sz="2400" dirty="0"/>
              <a:t> do Codex Alimentarius, 1997.</a:t>
            </a:r>
            <a:endParaRPr lang="pt-PT" sz="2400" dirty="0"/>
          </a:p>
        </p:txBody>
      </p:sp>
      <p:pic>
        <p:nvPicPr>
          <p:cNvPr id="6" name="Immagine 5"/>
          <p:cNvPicPr>
            <a:picLocks noChangeAspect="1"/>
          </p:cNvPicPr>
          <p:nvPr/>
        </p:nvPicPr>
        <p:blipFill>
          <a:blip r:embed="rId4"/>
          <a:stretch>
            <a:fillRect/>
          </a:stretch>
        </p:blipFill>
        <p:spPr>
          <a:xfrm>
            <a:off x="95250" y="6248400"/>
            <a:ext cx="1924050" cy="549729"/>
          </a:xfrm>
          <a:prstGeom prst="rect">
            <a:avLst/>
          </a:prstGeom>
        </p:spPr>
      </p:pic>
    </p:spTree>
    <p:extLst>
      <p:ext uri="{BB962C8B-B14F-4D97-AF65-F5344CB8AC3E}">
        <p14:creationId xmlns:p14="http://schemas.microsoft.com/office/powerpoint/2010/main" val="31008677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Users\hr.EMUMTAZ.000\Desktop\header 2.jpg"/>
          <p:cNvPicPr>
            <a:picLocks noChangeAspect="1" noChangeArrowheads="1"/>
          </p:cNvPicPr>
          <p:nvPr/>
        </p:nvPicPr>
        <p:blipFill>
          <a:blip r:embed="rId2" cstate="print"/>
          <a:srcRect/>
          <a:stretch>
            <a:fillRect/>
          </a:stretch>
        </p:blipFill>
        <p:spPr bwMode="auto">
          <a:xfrm>
            <a:off x="0" y="0"/>
            <a:ext cx="9121879" cy="1143000"/>
          </a:xfrm>
          <a:prstGeom prst="rect">
            <a:avLst/>
          </a:prstGeom>
          <a:noFill/>
        </p:spPr>
      </p:pic>
      <p:pic>
        <p:nvPicPr>
          <p:cNvPr id="4" name="Picture 8" descr="footer 2.jpg"/>
          <p:cNvPicPr>
            <a:picLocks noChangeAspect="1"/>
          </p:cNvPicPr>
          <p:nvPr/>
        </p:nvPicPr>
        <p:blipFill>
          <a:blip r:embed="rId3" cstate="print"/>
          <a:stretch>
            <a:fillRect/>
          </a:stretch>
        </p:blipFill>
        <p:spPr>
          <a:xfrm>
            <a:off x="0" y="6005593"/>
            <a:ext cx="9144000" cy="852407"/>
          </a:xfrm>
          <a:prstGeom prst="rect">
            <a:avLst/>
          </a:prstGeom>
        </p:spPr>
      </p:pic>
      <p:sp>
        <p:nvSpPr>
          <p:cNvPr id="5" name="Titolo 1"/>
          <p:cNvSpPr>
            <a:spLocks noGrp="1"/>
          </p:cNvSpPr>
          <p:nvPr>
            <p:ph type="title"/>
          </p:nvPr>
        </p:nvSpPr>
        <p:spPr>
          <a:xfrm>
            <a:off x="2971800" y="198438"/>
            <a:ext cx="5486400" cy="868362"/>
          </a:xfrm>
        </p:spPr>
        <p:txBody>
          <a:bodyPr>
            <a:normAutofit/>
          </a:bodyPr>
          <a:lstStyle/>
          <a:p>
            <a:pPr algn="l"/>
            <a:r>
              <a:rPr lang="it-IT" sz="3200" b="1" dirty="0" err="1">
                <a:solidFill>
                  <a:schemeClr val="tx1">
                    <a:lumMod val="85000"/>
                    <a:lumOff val="15000"/>
                  </a:schemeClr>
                </a:solidFill>
                <a:effectLst>
                  <a:outerShdw blurRad="38100" dist="38100" dir="2700000" algn="tl">
                    <a:srgbClr val="000000">
                      <a:alpha val="43137"/>
                    </a:srgbClr>
                  </a:outerShdw>
                </a:effectLst>
              </a:rPr>
              <a:t>References</a:t>
            </a:r>
            <a:endParaRPr lang="it-IT" sz="3200" b="1" dirty="0">
              <a:solidFill>
                <a:schemeClr val="tx1">
                  <a:lumMod val="85000"/>
                  <a:lumOff val="15000"/>
                </a:schemeClr>
              </a:solidFill>
              <a:effectLst>
                <a:outerShdw blurRad="38100" dist="38100" dir="2700000" algn="tl">
                  <a:srgbClr val="000000">
                    <a:alpha val="43137"/>
                  </a:srgbClr>
                </a:outerShdw>
              </a:effectLst>
            </a:endParaRPr>
          </a:p>
        </p:txBody>
      </p:sp>
      <p:sp>
        <p:nvSpPr>
          <p:cNvPr id="10" name="CasellaDiTesto 9"/>
          <p:cNvSpPr txBox="1"/>
          <p:nvPr/>
        </p:nvSpPr>
        <p:spPr>
          <a:xfrm>
            <a:off x="457200" y="1371600"/>
            <a:ext cx="7924800" cy="4462760"/>
          </a:xfrm>
          <a:prstGeom prst="rect">
            <a:avLst/>
          </a:prstGeom>
          <a:noFill/>
        </p:spPr>
        <p:txBody>
          <a:bodyPr wrap="square" rtlCol="0">
            <a:spAutoFit/>
          </a:bodyPr>
          <a:lstStyle/>
          <a:p>
            <a:pPr lvl="0">
              <a:spcBef>
                <a:spcPts val="600"/>
              </a:spcBef>
              <a:spcAft>
                <a:spcPts val="600"/>
              </a:spcAft>
            </a:pPr>
            <a:r>
              <a:rPr lang="en-US" sz="2400" dirty="0"/>
              <a:t>CAC, CAC/GL 030-1999 – Principles and Guidelines for the Conduct of Microbiological Risk Assessment, CAC - </a:t>
            </a:r>
            <a:r>
              <a:rPr lang="en-US" sz="2400" dirty="0" err="1"/>
              <a:t>Comissão</a:t>
            </a:r>
            <a:r>
              <a:rPr lang="en-US" sz="2400" dirty="0"/>
              <a:t> do Codex Alimentarius, 1999b.</a:t>
            </a:r>
            <a:endParaRPr lang="pt-PT" sz="2400" dirty="0"/>
          </a:p>
          <a:p>
            <a:pPr lvl="0">
              <a:spcBef>
                <a:spcPts val="600"/>
              </a:spcBef>
              <a:spcAft>
                <a:spcPts val="600"/>
              </a:spcAft>
            </a:pPr>
            <a:r>
              <a:rPr lang="en-US" sz="2400" dirty="0"/>
              <a:t>CAC, CAC/RCP 1-1969, Rev.3, </a:t>
            </a:r>
            <a:r>
              <a:rPr lang="en-US" sz="2400" dirty="0" err="1"/>
              <a:t>Amd</a:t>
            </a:r>
            <a:r>
              <a:rPr lang="en-US" sz="2400" dirty="0"/>
              <a:t>. 1 - General Principles of Food Hygiene, CAC - Codex Alimentarius Commission, 1999a.</a:t>
            </a:r>
            <a:endParaRPr lang="pt-PT" sz="2400" dirty="0"/>
          </a:p>
          <a:p>
            <a:pPr lvl="0">
              <a:spcBef>
                <a:spcPts val="600"/>
              </a:spcBef>
              <a:spcAft>
                <a:spcPts val="600"/>
              </a:spcAft>
            </a:pPr>
            <a:r>
              <a:rPr lang="en-US" sz="2400" dirty="0"/>
              <a:t>Gilbert, R.J., </a:t>
            </a:r>
            <a:r>
              <a:rPr lang="en-US" sz="2400" dirty="0" err="1"/>
              <a:t>Louvois</a:t>
            </a:r>
            <a:r>
              <a:rPr lang="en-US" sz="2400" dirty="0"/>
              <a:t>, J., Donovan, T., Little, C., Nye, K., Ribeiro, C.D., Richards, J., Roberts, D., Bolton, F.J.,  2000, Guidelines for the microbiological quality of some ready-to-eat foods sampled at the point of sale, PHLS Advisory Committee for Food and Dairy Products, Communicable Disease and Public Health, 3 (3): 163-7. </a:t>
            </a:r>
          </a:p>
        </p:txBody>
      </p:sp>
      <p:pic>
        <p:nvPicPr>
          <p:cNvPr id="6" name="Immagine 5"/>
          <p:cNvPicPr>
            <a:picLocks noChangeAspect="1"/>
          </p:cNvPicPr>
          <p:nvPr/>
        </p:nvPicPr>
        <p:blipFill>
          <a:blip r:embed="rId4"/>
          <a:stretch>
            <a:fillRect/>
          </a:stretch>
        </p:blipFill>
        <p:spPr>
          <a:xfrm>
            <a:off x="95250" y="6248400"/>
            <a:ext cx="1924050" cy="549729"/>
          </a:xfrm>
          <a:prstGeom prst="rect">
            <a:avLst/>
          </a:prstGeom>
        </p:spPr>
      </p:pic>
    </p:spTree>
    <p:extLst>
      <p:ext uri="{BB962C8B-B14F-4D97-AF65-F5344CB8AC3E}">
        <p14:creationId xmlns:p14="http://schemas.microsoft.com/office/powerpoint/2010/main" val="29205754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Users\hr.EMUMTAZ.000\Desktop\header 2.jpg"/>
          <p:cNvPicPr>
            <a:picLocks noChangeAspect="1" noChangeArrowheads="1"/>
          </p:cNvPicPr>
          <p:nvPr/>
        </p:nvPicPr>
        <p:blipFill>
          <a:blip r:embed="rId2" cstate="print"/>
          <a:srcRect/>
          <a:stretch>
            <a:fillRect/>
          </a:stretch>
        </p:blipFill>
        <p:spPr bwMode="auto">
          <a:xfrm>
            <a:off x="0" y="0"/>
            <a:ext cx="9121879" cy="1143000"/>
          </a:xfrm>
          <a:prstGeom prst="rect">
            <a:avLst/>
          </a:prstGeom>
          <a:noFill/>
        </p:spPr>
      </p:pic>
      <p:pic>
        <p:nvPicPr>
          <p:cNvPr id="4" name="Picture 8" descr="footer 2.jpg"/>
          <p:cNvPicPr>
            <a:picLocks noChangeAspect="1"/>
          </p:cNvPicPr>
          <p:nvPr/>
        </p:nvPicPr>
        <p:blipFill>
          <a:blip r:embed="rId3" cstate="print"/>
          <a:stretch>
            <a:fillRect/>
          </a:stretch>
        </p:blipFill>
        <p:spPr>
          <a:xfrm>
            <a:off x="0" y="6005593"/>
            <a:ext cx="9144000" cy="852407"/>
          </a:xfrm>
          <a:prstGeom prst="rect">
            <a:avLst/>
          </a:prstGeom>
        </p:spPr>
      </p:pic>
      <p:sp>
        <p:nvSpPr>
          <p:cNvPr id="5" name="Titolo 1"/>
          <p:cNvSpPr>
            <a:spLocks noGrp="1"/>
          </p:cNvSpPr>
          <p:nvPr>
            <p:ph type="title"/>
          </p:nvPr>
        </p:nvSpPr>
        <p:spPr>
          <a:xfrm>
            <a:off x="2971800" y="198438"/>
            <a:ext cx="5486400" cy="868362"/>
          </a:xfrm>
        </p:spPr>
        <p:txBody>
          <a:bodyPr>
            <a:normAutofit/>
          </a:bodyPr>
          <a:lstStyle/>
          <a:p>
            <a:pPr algn="l"/>
            <a:r>
              <a:rPr lang="it-IT" sz="3200" b="1" dirty="0" err="1">
                <a:solidFill>
                  <a:schemeClr val="tx1">
                    <a:lumMod val="85000"/>
                    <a:lumOff val="15000"/>
                  </a:schemeClr>
                </a:solidFill>
                <a:effectLst>
                  <a:outerShdw blurRad="38100" dist="38100" dir="2700000" algn="tl">
                    <a:srgbClr val="000000">
                      <a:alpha val="43137"/>
                    </a:srgbClr>
                  </a:outerShdw>
                </a:effectLst>
              </a:rPr>
              <a:t>References</a:t>
            </a:r>
            <a:endParaRPr lang="it-IT" sz="3200" b="1" dirty="0">
              <a:solidFill>
                <a:schemeClr val="tx1">
                  <a:lumMod val="85000"/>
                  <a:lumOff val="15000"/>
                </a:schemeClr>
              </a:solidFill>
              <a:effectLst>
                <a:outerShdw blurRad="38100" dist="38100" dir="2700000" algn="tl">
                  <a:srgbClr val="000000">
                    <a:alpha val="43137"/>
                  </a:srgbClr>
                </a:outerShdw>
              </a:effectLst>
            </a:endParaRPr>
          </a:p>
        </p:txBody>
      </p:sp>
      <p:sp>
        <p:nvSpPr>
          <p:cNvPr id="10" name="CasellaDiTesto 9"/>
          <p:cNvSpPr txBox="1"/>
          <p:nvPr/>
        </p:nvSpPr>
        <p:spPr>
          <a:xfrm>
            <a:off x="457200" y="1371600"/>
            <a:ext cx="7924800" cy="4616648"/>
          </a:xfrm>
          <a:prstGeom prst="rect">
            <a:avLst/>
          </a:prstGeom>
          <a:noFill/>
        </p:spPr>
        <p:txBody>
          <a:bodyPr wrap="square" rtlCol="0">
            <a:spAutoFit/>
          </a:bodyPr>
          <a:lstStyle/>
          <a:p>
            <a:pPr lvl="0">
              <a:spcBef>
                <a:spcPts val="600"/>
              </a:spcBef>
              <a:spcAft>
                <a:spcPts val="600"/>
              </a:spcAft>
            </a:pPr>
            <a:r>
              <a:rPr lang="en-US" sz="2400" dirty="0"/>
              <a:t>Global Standard Food Safety – Issue 7, BRC – British retail Consortium, London, January 2015.</a:t>
            </a:r>
            <a:endParaRPr lang="pt-PT" sz="2400" dirty="0"/>
          </a:p>
          <a:p>
            <a:pPr lvl="0">
              <a:spcBef>
                <a:spcPts val="600"/>
              </a:spcBef>
              <a:spcAft>
                <a:spcPts val="600"/>
              </a:spcAft>
            </a:pPr>
            <a:r>
              <a:rPr lang="en-US" sz="2400" dirty="0"/>
              <a:t>IFS Food – Standard for auditing quality and food safety of food products – version 6.1, IFS Management GmbH, Berlin, November 2017.</a:t>
            </a:r>
            <a:endParaRPr lang="pt-PT" sz="2400" dirty="0"/>
          </a:p>
          <a:p>
            <a:pPr lvl="0">
              <a:spcBef>
                <a:spcPts val="600"/>
              </a:spcBef>
              <a:spcAft>
                <a:spcPts val="600"/>
              </a:spcAft>
            </a:pPr>
            <a:r>
              <a:rPr lang="en-US" sz="2400" dirty="0"/>
              <a:t>ISO, ISO 9001:2015 – Quality Management Systems – Requirements, International Standards </a:t>
            </a:r>
            <a:r>
              <a:rPr lang="en-US" sz="2400" dirty="0" err="1"/>
              <a:t>Organisation</a:t>
            </a:r>
            <a:r>
              <a:rPr lang="en-US" sz="2400" dirty="0"/>
              <a:t>, Geneva, Switzerland, 2015.</a:t>
            </a:r>
            <a:endParaRPr lang="pt-PT" sz="2400" dirty="0"/>
          </a:p>
          <a:p>
            <a:pPr>
              <a:spcBef>
                <a:spcPts val="600"/>
              </a:spcBef>
              <a:spcAft>
                <a:spcPts val="600"/>
              </a:spcAft>
            </a:pPr>
            <a:r>
              <a:rPr lang="pt-PT" sz="2400" dirty="0"/>
              <a:t>ISO, ISO 22000:2018 – </a:t>
            </a:r>
            <a:r>
              <a:rPr lang="pt-PT" sz="2400" dirty="0" err="1"/>
              <a:t>Food</a:t>
            </a:r>
            <a:r>
              <a:rPr lang="pt-PT" sz="2400" dirty="0"/>
              <a:t> </a:t>
            </a:r>
            <a:r>
              <a:rPr lang="pt-PT" sz="2400" dirty="0" err="1"/>
              <a:t>Safety</a:t>
            </a:r>
            <a:r>
              <a:rPr lang="pt-PT" sz="2400" dirty="0"/>
              <a:t> Management </a:t>
            </a:r>
            <a:r>
              <a:rPr lang="pt-PT" sz="2400" dirty="0" err="1"/>
              <a:t>Systems</a:t>
            </a:r>
            <a:r>
              <a:rPr lang="pt-PT" sz="2400" dirty="0"/>
              <a:t> - </a:t>
            </a:r>
            <a:r>
              <a:rPr lang="pt-PT" sz="2400" dirty="0" err="1"/>
              <a:t>Requirements</a:t>
            </a:r>
            <a:r>
              <a:rPr lang="pt-PT" sz="2400" dirty="0"/>
              <a:t>, </a:t>
            </a:r>
            <a:r>
              <a:rPr lang="pt-PT" sz="2400" dirty="0" err="1"/>
              <a:t>International</a:t>
            </a:r>
            <a:r>
              <a:rPr lang="pt-PT" sz="2400" dirty="0"/>
              <a:t> Standards </a:t>
            </a:r>
            <a:r>
              <a:rPr lang="pt-PT" sz="2400" dirty="0" err="1"/>
              <a:t>Organisation</a:t>
            </a:r>
            <a:r>
              <a:rPr lang="pt-PT" sz="2400" dirty="0"/>
              <a:t>, </a:t>
            </a:r>
            <a:r>
              <a:rPr lang="pt-PT" sz="2400" dirty="0" err="1"/>
              <a:t>Geneva</a:t>
            </a:r>
            <a:r>
              <a:rPr lang="pt-PT" sz="2400" dirty="0"/>
              <a:t>, </a:t>
            </a:r>
            <a:r>
              <a:rPr lang="pt-PT" sz="2400" dirty="0" err="1"/>
              <a:t>Switzerland</a:t>
            </a:r>
            <a:r>
              <a:rPr lang="pt-PT" sz="2400" dirty="0"/>
              <a:t>, 2018.</a:t>
            </a:r>
            <a:r>
              <a:rPr lang="en-US" sz="2400" dirty="0"/>
              <a:t>	</a:t>
            </a:r>
          </a:p>
        </p:txBody>
      </p:sp>
      <p:pic>
        <p:nvPicPr>
          <p:cNvPr id="6" name="Immagine 5"/>
          <p:cNvPicPr>
            <a:picLocks noChangeAspect="1"/>
          </p:cNvPicPr>
          <p:nvPr/>
        </p:nvPicPr>
        <p:blipFill>
          <a:blip r:embed="rId4"/>
          <a:stretch>
            <a:fillRect/>
          </a:stretch>
        </p:blipFill>
        <p:spPr>
          <a:xfrm>
            <a:off x="95250" y="6248400"/>
            <a:ext cx="1924050" cy="549729"/>
          </a:xfrm>
          <a:prstGeom prst="rect">
            <a:avLst/>
          </a:prstGeom>
        </p:spPr>
      </p:pic>
    </p:spTree>
    <p:extLst>
      <p:ext uri="{BB962C8B-B14F-4D97-AF65-F5344CB8AC3E}">
        <p14:creationId xmlns:p14="http://schemas.microsoft.com/office/powerpoint/2010/main" val="3338391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Users\hr.EMUMTAZ.000\Desktop\header 2.jpg"/>
          <p:cNvPicPr>
            <a:picLocks noChangeAspect="1" noChangeArrowheads="1"/>
          </p:cNvPicPr>
          <p:nvPr/>
        </p:nvPicPr>
        <p:blipFill>
          <a:blip r:embed="rId2" cstate="print"/>
          <a:srcRect/>
          <a:stretch>
            <a:fillRect/>
          </a:stretch>
        </p:blipFill>
        <p:spPr bwMode="auto">
          <a:xfrm>
            <a:off x="0" y="0"/>
            <a:ext cx="9121879" cy="1143000"/>
          </a:xfrm>
          <a:prstGeom prst="rect">
            <a:avLst/>
          </a:prstGeom>
          <a:noFill/>
        </p:spPr>
      </p:pic>
      <p:pic>
        <p:nvPicPr>
          <p:cNvPr id="4" name="Picture 8" descr="footer 2.jpg"/>
          <p:cNvPicPr>
            <a:picLocks noChangeAspect="1"/>
          </p:cNvPicPr>
          <p:nvPr/>
        </p:nvPicPr>
        <p:blipFill>
          <a:blip r:embed="rId3" cstate="print"/>
          <a:stretch>
            <a:fillRect/>
          </a:stretch>
        </p:blipFill>
        <p:spPr>
          <a:xfrm>
            <a:off x="0" y="6005593"/>
            <a:ext cx="9144000" cy="852407"/>
          </a:xfrm>
          <a:prstGeom prst="rect">
            <a:avLst/>
          </a:prstGeom>
        </p:spPr>
      </p:pic>
      <p:sp>
        <p:nvSpPr>
          <p:cNvPr id="5" name="Titolo 1"/>
          <p:cNvSpPr>
            <a:spLocks noGrp="1"/>
          </p:cNvSpPr>
          <p:nvPr>
            <p:ph type="title"/>
          </p:nvPr>
        </p:nvSpPr>
        <p:spPr>
          <a:xfrm>
            <a:off x="2971800" y="198438"/>
            <a:ext cx="5486400" cy="868362"/>
          </a:xfrm>
        </p:spPr>
        <p:txBody>
          <a:bodyPr>
            <a:normAutofit/>
          </a:bodyPr>
          <a:lstStyle/>
          <a:p>
            <a:pPr algn="l"/>
            <a:r>
              <a:rPr lang="it-IT" sz="3200" b="1" dirty="0" err="1">
                <a:solidFill>
                  <a:schemeClr val="tx1">
                    <a:lumMod val="85000"/>
                    <a:lumOff val="15000"/>
                  </a:schemeClr>
                </a:solidFill>
                <a:effectLst>
                  <a:outerShdw blurRad="38100" dist="38100" dir="2700000" algn="tl">
                    <a:srgbClr val="000000">
                      <a:alpha val="43137"/>
                    </a:srgbClr>
                  </a:outerShdw>
                </a:effectLst>
              </a:rPr>
              <a:t>Outline</a:t>
            </a:r>
            <a:endParaRPr lang="it-IT" sz="3200" b="1" dirty="0">
              <a:solidFill>
                <a:schemeClr val="tx1">
                  <a:lumMod val="85000"/>
                  <a:lumOff val="15000"/>
                </a:schemeClr>
              </a:solidFill>
              <a:effectLst>
                <a:outerShdw blurRad="38100" dist="38100" dir="2700000" algn="tl">
                  <a:srgbClr val="000000">
                    <a:alpha val="43137"/>
                  </a:srgbClr>
                </a:outerShdw>
              </a:effectLst>
            </a:endParaRPr>
          </a:p>
        </p:txBody>
      </p:sp>
      <p:sp>
        <p:nvSpPr>
          <p:cNvPr id="10" name="CasellaDiTesto 9"/>
          <p:cNvSpPr txBox="1"/>
          <p:nvPr/>
        </p:nvSpPr>
        <p:spPr>
          <a:xfrm>
            <a:off x="457200" y="1371600"/>
            <a:ext cx="7924800" cy="2308324"/>
          </a:xfrm>
          <a:prstGeom prst="rect">
            <a:avLst/>
          </a:prstGeom>
          <a:noFill/>
        </p:spPr>
        <p:txBody>
          <a:bodyPr wrap="square" rtlCol="0">
            <a:spAutoFit/>
          </a:bodyPr>
          <a:lstStyle/>
          <a:p>
            <a:pPr marL="457200" indent="-457200">
              <a:buAutoNum type="arabicPeriod"/>
            </a:pPr>
            <a:r>
              <a:rPr lang="en-US" sz="2400" dirty="0"/>
              <a:t>Senior management responsibility</a:t>
            </a:r>
          </a:p>
          <a:p>
            <a:pPr marL="457200" indent="-457200">
              <a:buAutoNum type="arabicPeriod"/>
            </a:pPr>
            <a:r>
              <a:rPr lang="en-US" sz="2400" dirty="0"/>
              <a:t>Quality and food safety management system</a:t>
            </a:r>
          </a:p>
          <a:p>
            <a:pPr marL="457200" indent="-457200">
              <a:buAutoNum type="arabicPeriod"/>
            </a:pPr>
            <a:r>
              <a:rPr lang="en-US" sz="2400" dirty="0"/>
              <a:t>Resources management</a:t>
            </a:r>
          </a:p>
          <a:p>
            <a:pPr marL="457200" indent="-457200">
              <a:buAutoNum type="arabicPeriod"/>
            </a:pPr>
            <a:r>
              <a:rPr lang="en-US" sz="2400" dirty="0"/>
              <a:t>Planning and production process</a:t>
            </a:r>
          </a:p>
          <a:p>
            <a:pPr marL="457200" indent="-457200">
              <a:buAutoNum type="arabicPeriod"/>
            </a:pPr>
            <a:r>
              <a:rPr lang="en-US" sz="2400" dirty="0"/>
              <a:t>Measurements, analysis, improvements</a:t>
            </a:r>
          </a:p>
          <a:p>
            <a:pPr marL="457200" indent="-457200">
              <a:buAutoNum type="arabicPeriod"/>
            </a:pPr>
            <a:r>
              <a:rPr lang="en-US" sz="2400" dirty="0"/>
              <a:t>Food defense and external inspections</a:t>
            </a:r>
          </a:p>
        </p:txBody>
      </p:sp>
      <p:pic>
        <p:nvPicPr>
          <p:cNvPr id="11" name="Immagine 10"/>
          <p:cNvPicPr>
            <a:picLocks noChangeAspect="1"/>
          </p:cNvPicPr>
          <p:nvPr/>
        </p:nvPicPr>
        <p:blipFill>
          <a:blip r:embed="rId4"/>
          <a:stretch>
            <a:fillRect/>
          </a:stretch>
        </p:blipFill>
        <p:spPr>
          <a:xfrm>
            <a:off x="95250" y="6248400"/>
            <a:ext cx="1924050" cy="549729"/>
          </a:xfrm>
          <a:prstGeom prst="rect">
            <a:avLst/>
          </a:prstGeom>
        </p:spPr>
      </p:pic>
    </p:spTree>
    <p:extLst>
      <p:ext uri="{BB962C8B-B14F-4D97-AF65-F5344CB8AC3E}">
        <p14:creationId xmlns:p14="http://schemas.microsoft.com/office/powerpoint/2010/main" val="9764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Users\hr.EMUMTAZ.000\Desktop\header 2.jpg"/>
          <p:cNvPicPr>
            <a:picLocks noChangeAspect="1" noChangeArrowheads="1"/>
          </p:cNvPicPr>
          <p:nvPr/>
        </p:nvPicPr>
        <p:blipFill>
          <a:blip r:embed="rId2" cstate="print"/>
          <a:srcRect/>
          <a:stretch>
            <a:fillRect/>
          </a:stretch>
        </p:blipFill>
        <p:spPr bwMode="auto">
          <a:xfrm>
            <a:off x="0" y="0"/>
            <a:ext cx="9121879" cy="1143000"/>
          </a:xfrm>
          <a:prstGeom prst="rect">
            <a:avLst/>
          </a:prstGeom>
          <a:noFill/>
        </p:spPr>
      </p:pic>
      <p:pic>
        <p:nvPicPr>
          <p:cNvPr id="4" name="Picture 8" descr="footer 2.jpg"/>
          <p:cNvPicPr>
            <a:picLocks noChangeAspect="1"/>
          </p:cNvPicPr>
          <p:nvPr/>
        </p:nvPicPr>
        <p:blipFill>
          <a:blip r:embed="rId3" cstate="print"/>
          <a:stretch>
            <a:fillRect/>
          </a:stretch>
        </p:blipFill>
        <p:spPr>
          <a:xfrm>
            <a:off x="0" y="6005593"/>
            <a:ext cx="9144000" cy="852407"/>
          </a:xfrm>
          <a:prstGeom prst="rect">
            <a:avLst/>
          </a:prstGeom>
        </p:spPr>
      </p:pic>
      <p:sp>
        <p:nvSpPr>
          <p:cNvPr id="5" name="Titolo 1"/>
          <p:cNvSpPr>
            <a:spLocks noGrp="1"/>
          </p:cNvSpPr>
          <p:nvPr>
            <p:ph type="title"/>
          </p:nvPr>
        </p:nvSpPr>
        <p:spPr>
          <a:xfrm>
            <a:off x="2971800" y="198438"/>
            <a:ext cx="5486400" cy="868362"/>
          </a:xfrm>
        </p:spPr>
        <p:txBody>
          <a:bodyPr>
            <a:normAutofit/>
          </a:bodyPr>
          <a:lstStyle/>
          <a:p>
            <a:pPr algn="l"/>
            <a:r>
              <a:rPr lang="it-IT" sz="3200" b="1" dirty="0">
                <a:solidFill>
                  <a:schemeClr val="tx1">
                    <a:lumMod val="85000"/>
                    <a:lumOff val="15000"/>
                  </a:schemeClr>
                </a:solidFill>
                <a:effectLst>
                  <a:outerShdw blurRad="38100" dist="38100" dir="2700000" algn="tl">
                    <a:srgbClr val="000000">
                      <a:alpha val="43137"/>
                    </a:srgbClr>
                  </a:outerShdw>
                </a:effectLst>
              </a:rPr>
              <a:t>Learning </a:t>
            </a:r>
            <a:r>
              <a:rPr lang="it-IT" sz="3200" b="1" dirty="0" err="1">
                <a:solidFill>
                  <a:schemeClr val="tx1">
                    <a:lumMod val="85000"/>
                    <a:lumOff val="15000"/>
                  </a:schemeClr>
                </a:solidFill>
                <a:effectLst>
                  <a:outerShdw blurRad="38100" dist="38100" dir="2700000" algn="tl">
                    <a:srgbClr val="000000">
                      <a:alpha val="43137"/>
                    </a:srgbClr>
                  </a:outerShdw>
                </a:effectLst>
              </a:rPr>
              <a:t>outcomes</a:t>
            </a:r>
            <a:endParaRPr lang="it-IT" sz="3200" b="1" dirty="0">
              <a:solidFill>
                <a:schemeClr val="tx1">
                  <a:lumMod val="85000"/>
                  <a:lumOff val="15000"/>
                </a:schemeClr>
              </a:solidFill>
              <a:effectLst>
                <a:outerShdw blurRad="38100" dist="38100" dir="2700000" algn="tl">
                  <a:srgbClr val="000000">
                    <a:alpha val="43137"/>
                  </a:srgbClr>
                </a:outerShdw>
              </a:effectLst>
            </a:endParaRPr>
          </a:p>
        </p:txBody>
      </p:sp>
      <p:sp>
        <p:nvSpPr>
          <p:cNvPr id="10" name="CasellaDiTesto 9"/>
          <p:cNvSpPr txBox="1"/>
          <p:nvPr/>
        </p:nvSpPr>
        <p:spPr>
          <a:xfrm>
            <a:off x="457200" y="1371600"/>
            <a:ext cx="7924800" cy="4154984"/>
          </a:xfrm>
          <a:prstGeom prst="rect">
            <a:avLst/>
          </a:prstGeom>
          <a:noFill/>
        </p:spPr>
        <p:txBody>
          <a:bodyPr wrap="square" rtlCol="0">
            <a:spAutoFit/>
          </a:bodyPr>
          <a:lstStyle/>
          <a:p>
            <a:r>
              <a:rPr lang="en-US" sz="2400" dirty="0"/>
              <a:t>The trainee/student will:</a:t>
            </a:r>
          </a:p>
          <a:p>
            <a:pPr marL="342900" lvl="0" indent="-342900">
              <a:buFontTx/>
              <a:buChar char="-"/>
            </a:pPr>
            <a:r>
              <a:rPr lang="en-US" sz="2400" dirty="0"/>
              <a:t>Be able to understand the importance of food safety certification for the establishment of commercial relationships.</a:t>
            </a:r>
            <a:endParaRPr lang="pt-PT" sz="2400" dirty="0"/>
          </a:p>
          <a:p>
            <a:pPr marL="342900" lvl="0" indent="-342900">
              <a:buFontTx/>
              <a:buChar char="-"/>
            </a:pPr>
            <a:r>
              <a:rPr lang="pt-PT" sz="2400" dirty="0" err="1"/>
              <a:t>Be</a:t>
            </a:r>
            <a:r>
              <a:rPr lang="pt-PT" sz="2400" dirty="0"/>
              <a:t> </a:t>
            </a:r>
            <a:r>
              <a:rPr lang="pt-PT" sz="2400" dirty="0" err="1"/>
              <a:t>able</a:t>
            </a:r>
            <a:r>
              <a:rPr lang="pt-PT" sz="2400" dirty="0"/>
              <a:t> to </a:t>
            </a:r>
            <a:r>
              <a:rPr lang="pt-PT" sz="2400" dirty="0" err="1"/>
              <a:t>understand</a:t>
            </a:r>
            <a:r>
              <a:rPr lang="pt-PT" sz="2400" dirty="0"/>
              <a:t> </a:t>
            </a:r>
            <a:r>
              <a:rPr lang="pt-PT" sz="2400" dirty="0" err="1"/>
              <a:t>the</a:t>
            </a:r>
            <a:r>
              <a:rPr lang="pt-PT" sz="2400" dirty="0"/>
              <a:t> </a:t>
            </a:r>
            <a:r>
              <a:rPr lang="pt-PT" sz="2400" dirty="0" err="1"/>
              <a:t>approach</a:t>
            </a:r>
            <a:r>
              <a:rPr lang="pt-PT" sz="2400" dirty="0"/>
              <a:t> </a:t>
            </a:r>
            <a:r>
              <a:rPr lang="pt-PT" sz="2400" dirty="0" err="1"/>
              <a:t>of</a:t>
            </a:r>
            <a:r>
              <a:rPr lang="pt-PT" sz="2400" dirty="0"/>
              <a:t> </a:t>
            </a:r>
            <a:r>
              <a:rPr lang="pt-PT" sz="2400" dirty="0" err="1"/>
              <a:t>certification</a:t>
            </a:r>
            <a:r>
              <a:rPr lang="pt-PT" sz="2400" dirty="0"/>
              <a:t> standards to </a:t>
            </a:r>
            <a:r>
              <a:rPr lang="pt-PT" sz="2400" dirty="0" err="1"/>
              <a:t>quality</a:t>
            </a:r>
            <a:r>
              <a:rPr lang="pt-PT" sz="2400" dirty="0"/>
              <a:t> </a:t>
            </a:r>
            <a:r>
              <a:rPr lang="pt-PT" sz="2400" dirty="0" err="1"/>
              <a:t>and</a:t>
            </a:r>
            <a:r>
              <a:rPr lang="pt-PT" sz="2400" dirty="0"/>
              <a:t> </a:t>
            </a:r>
            <a:r>
              <a:rPr lang="pt-PT" sz="2400" dirty="0" err="1"/>
              <a:t>food</a:t>
            </a:r>
            <a:r>
              <a:rPr lang="pt-PT" sz="2400" dirty="0"/>
              <a:t> </a:t>
            </a:r>
            <a:r>
              <a:rPr lang="pt-PT" sz="2400" dirty="0" err="1"/>
              <a:t>safety</a:t>
            </a:r>
            <a:r>
              <a:rPr lang="pt-PT" sz="2400" dirty="0"/>
              <a:t>.</a:t>
            </a:r>
          </a:p>
          <a:p>
            <a:pPr marL="342900" lvl="0" indent="-342900">
              <a:buFontTx/>
              <a:buChar char="-"/>
            </a:pPr>
            <a:r>
              <a:rPr lang="pt-PT" sz="2400" dirty="0" err="1"/>
              <a:t>Be</a:t>
            </a:r>
            <a:r>
              <a:rPr lang="pt-PT" sz="2400" dirty="0"/>
              <a:t> </a:t>
            </a:r>
            <a:r>
              <a:rPr lang="pt-PT" sz="2400" dirty="0" err="1"/>
              <a:t>able</a:t>
            </a:r>
            <a:r>
              <a:rPr lang="pt-PT" sz="2400" dirty="0"/>
              <a:t> to </a:t>
            </a:r>
            <a:r>
              <a:rPr lang="pt-PT" sz="2400" dirty="0" err="1"/>
              <a:t>understand</a:t>
            </a:r>
            <a:r>
              <a:rPr lang="pt-PT" sz="2400" dirty="0"/>
              <a:t> </a:t>
            </a:r>
            <a:r>
              <a:rPr lang="pt-PT" sz="2400" dirty="0" err="1"/>
              <a:t>the</a:t>
            </a:r>
            <a:r>
              <a:rPr lang="pt-PT" sz="2400" dirty="0"/>
              <a:t> </a:t>
            </a:r>
            <a:r>
              <a:rPr lang="pt-PT" sz="2400" dirty="0" err="1"/>
              <a:t>requirement</a:t>
            </a:r>
            <a:r>
              <a:rPr lang="pt-PT" sz="2400" dirty="0"/>
              <a:t> </a:t>
            </a:r>
            <a:r>
              <a:rPr lang="pt-PT" sz="2400" dirty="0" err="1"/>
              <a:t>of</a:t>
            </a:r>
            <a:r>
              <a:rPr lang="pt-PT" sz="2400" dirty="0"/>
              <a:t> </a:t>
            </a:r>
            <a:r>
              <a:rPr lang="pt-PT" sz="2400" dirty="0" err="1"/>
              <a:t>certification</a:t>
            </a:r>
            <a:r>
              <a:rPr lang="pt-PT" sz="2400" dirty="0"/>
              <a:t> standards, </a:t>
            </a:r>
            <a:r>
              <a:rPr lang="pt-PT" sz="2400" dirty="0" err="1"/>
              <a:t>using</a:t>
            </a:r>
            <a:r>
              <a:rPr lang="pt-PT" sz="2400" dirty="0"/>
              <a:t> IFS </a:t>
            </a:r>
            <a:r>
              <a:rPr lang="pt-PT" sz="2400" dirty="0" err="1"/>
              <a:t>Food</a:t>
            </a:r>
            <a:r>
              <a:rPr lang="pt-PT" sz="2400" dirty="0"/>
              <a:t> standard as a </a:t>
            </a:r>
            <a:r>
              <a:rPr lang="pt-PT" sz="2400" dirty="0" err="1"/>
              <a:t>basis</a:t>
            </a:r>
            <a:r>
              <a:rPr lang="pt-PT" sz="2400" dirty="0"/>
              <a:t>.</a:t>
            </a:r>
          </a:p>
          <a:p>
            <a:pPr marL="342900" lvl="0" indent="-342900">
              <a:buFontTx/>
              <a:buChar char="-"/>
            </a:pPr>
            <a:r>
              <a:rPr lang="pt-PT" sz="2400" dirty="0" err="1"/>
              <a:t>Be</a:t>
            </a:r>
            <a:r>
              <a:rPr lang="pt-PT" sz="2400" dirty="0"/>
              <a:t> </a:t>
            </a:r>
            <a:r>
              <a:rPr lang="pt-PT" sz="2400" dirty="0" err="1"/>
              <a:t>able</a:t>
            </a:r>
            <a:r>
              <a:rPr lang="pt-PT" sz="2400" dirty="0"/>
              <a:t> to </a:t>
            </a:r>
            <a:r>
              <a:rPr lang="pt-PT" sz="2400" dirty="0" err="1"/>
              <a:t>be</a:t>
            </a:r>
            <a:r>
              <a:rPr lang="pt-PT" sz="2400" dirty="0"/>
              <a:t> </a:t>
            </a:r>
            <a:r>
              <a:rPr lang="pt-PT" sz="2400" dirty="0" err="1"/>
              <a:t>involved</a:t>
            </a:r>
            <a:r>
              <a:rPr lang="pt-PT" sz="2400" dirty="0"/>
              <a:t> in </a:t>
            </a:r>
            <a:r>
              <a:rPr lang="pt-PT" sz="2400" dirty="0" err="1"/>
              <a:t>the</a:t>
            </a:r>
            <a:r>
              <a:rPr lang="pt-PT" sz="2400" dirty="0"/>
              <a:t> </a:t>
            </a:r>
            <a:r>
              <a:rPr lang="pt-PT" sz="2400" dirty="0" err="1"/>
              <a:t>process</a:t>
            </a:r>
            <a:r>
              <a:rPr lang="pt-PT" sz="2400" dirty="0"/>
              <a:t> </a:t>
            </a:r>
            <a:r>
              <a:rPr lang="pt-PT" sz="2400" dirty="0" err="1"/>
              <a:t>of</a:t>
            </a:r>
            <a:r>
              <a:rPr lang="pt-PT" sz="2400" dirty="0"/>
              <a:t> </a:t>
            </a:r>
            <a:r>
              <a:rPr lang="pt-PT" sz="2400" dirty="0" err="1"/>
              <a:t>implementation</a:t>
            </a:r>
            <a:r>
              <a:rPr lang="pt-PT" sz="2400" dirty="0"/>
              <a:t> </a:t>
            </a:r>
            <a:r>
              <a:rPr lang="pt-PT" sz="2400" dirty="0" err="1"/>
              <a:t>of</a:t>
            </a:r>
            <a:r>
              <a:rPr lang="pt-PT" sz="2400" dirty="0"/>
              <a:t> </a:t>
            </a:r>
            <a:r>
              <a:rPr lang="pt-PT" sz="2400" dirty="0" err="1"/>
              <a:t>food</a:t>
            </a:r>
            <a:r>
              <a:rPr lang="pt-PT" sz="2400" dirty="0"/>
              <a:t> </a:t>
            </a:r>
            <a:r>
              <a:rPr lang="pt-PT" sz="2400" dirty="0" err="1"/>
              <a:t>safety</a:t>
            </a:r>
            <a:r>
              <a:rPr lang="pt-PT" sz="2400" dirty="0"/>
              <a:t> </a:t>
            </a:r>
            <a:r>
              <a:rPr lang="pt-PT" sz="2400" dirty="0" err="1"/>
              <a:t>certification</a:t>
            </a:r>
            <a:r>
              <a:rPr lang="pt-PT" sz="2400" dirty="0"/>
              <a:t> in </a:t>
            </a:r>
            <a:r>
              <a:rPr lang="pt-PT" sz="2400" dirty="0" err="1"/>
              <a:t>companies</a:t>
            </a:r>
            <a:r>
              <a:rPr lang="pt-PT" sz="2400" dirty="0"/>
              <a:t>.</a:t>
            </a:r>
          </a:p>
          <a:p>
            <a:r>
              <a:rPr lang="en-US" sz="2400" dirty="0"/>
              <a:t>	</a:t>
            </a:r>
          </a:p>
        </p:txBody>
      </p:sp>
      <p:pic>
        <p:nvPicPr>
          <p:cNvPr id="6" name="Immagine 5"/>
          <p:cNvPicPr>
            <a:picLocks noChangeAspect="1"/>
          </p:cNvPicPr>
          <p:nvPr/>
        </p:nvPicPr>
        <p:blipFill>
          <a:blip r:embed="rId4"/>
          <a:stretch>
            <a:fillRect/>
          </a:stretch>
        </p:blipFill>
        <p:spPr>
          <a:xfrm>
            <a:off x="95250" y="6248400"/>
            <a:ext cx="1924050" cy="549729"/>
          </a:xfrm>
          <a:prstGeom prst="rect">
            <a:avLst/>
          </a:prstGeom>
        </p:spPr>
      </p:pic>
    </p:spTree>
    <p:extLst>
      <p:ext uri="{BB962C8B-B14F-4D97-AF65-F5344CB8AC3E}">
        <p14:creationId xmlns:p14="http://schemas.microsoft.com/office/powerpoint/2010/main" val="3464792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143000"/>
            <a:ext cx="8240661" cy="6400799"/>
          </a:xfrm>
        </p:spPr>
        <p:txBody>
          <a:bodyPr>
            <a:normAutofit/>
          </a:bodyPr>
          <a:lstStyle/>
          <a:p>
            <a:pPr algn="l">
              <a:lnSpc>
                <a:spcPts val="3600"/>
              </a:lnSpc>
              <a:spcBef>
                <a:spcPts val="1800"/>
              </a:spcBef>
            </a:pPr>
            <a:endParaRPr lang="en-US" sz="3600" b="1" dirty="0">
              <a:solidFill>
                <a:schemeClr val="tx1"/>
              </a:solidFill>
            </a:endParaRPr>
          </a:p>
          <a:p>
            <a:pPr>
              <a:spcBef>
                <a:spcPts val="1800"/>
              </a:spcBef>
            </a:pPr>
            <a:endParaRPr lang="en-US" sz="4800" b="1" dirty="0">
              <a:solidFill>
                <a:schemeClr val="tx1"/>
              </a:solidFill>
            </a:endParaRPr>
          </a:p>
          <a:p>
            <a:pPr>
              <a:spcBef>
                <a:spcPts val="1800"/>
              </a:spcBef>
            </a:pPr>
            <a:r>
              <a:rPr lang="en-US" sz="4800" b="1" dirty="0">
                <a:solidFill>
                  <a:schemeClr val="tx1"/>
                </a:solidFill>
              </a:rPr>
              <a:t>REVIEW EXERCISES / </a:t>
            </a:r>
          </a:p>
          <a:p>
            <a:pPr>
              <a:spcBef>
                <a:spcPts val="1800"/>
              </a:spcBef>
            </a:pPr>
            <a:r>
              <a:rPr lang="en-US" sz="4800" b="1" dirty="0">
                <a:solidFill>
                  <a:schemeClr val="tx1"/>
                </a:solidFill>
              </a:rPr>
              <a:t>CASE STUDIES</a:t>
            </a: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4</a:t>
            </a:fld>
            <a:endParaRPr lang="en-US"/>
          </a:p>
        </p:txBody>
      </p:sp>
      <p:pic>
        <p:nvPicPr>
          <p:cNvPr id="6" name="Immagine 5">
            <a:extLst>
              <a:ext uri="{FF2B5EF4-FFF2-40B4-BE49-F238E27FC236}">
                <a16:creationId xmlns:a16="http://schemas.microsoft.com/office/drawing/2014/main" id="{9762D85A-0BC5-4C57-AC68-0C6A5827D197}"/>
              </a:ext>
            </a:extLst>
          </p:cNvPr>
          <p:cNvPicPr>
            <a:picLocks noChangeAspect="1"/>
          </p:cNvPicPr>
          <p:nvPr/>
        </p:nvPicPr>
        <p:blipFill>
          <a:blip r:embed="rId5"/>
          <a:stretch>
            <a:fillRect/>
          </a:stretch>
        </p:blipFill>
        <p:spPr>
          <a:xfrm>
            <a:off x="95250" y="6248400"/>
            <a:ext cx="1924050" cy="549729"/>
          </a:xfrm>
          <a:prstGeom prst="rect">
            <a:avLst/>
          </a:prstGeom>
        </p:spPr>
      </p:pic>
    </p:spTree>
    <p:extLst>
      <p:ext uri="{BB962C8B-B14F-4D97-AF65-F5344CB8AC3E}">
        <p14:creationId xmlns:p14="http://schemas.microsoft.com/office/powerpoint/2010/main" val="1906494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447801"/>
            <a:ext cx="7859661" cy="6400799"/>
          </a:xfrm>
        </p:spPr>
        <p:txBody>
          <a:bodyPr>
            <a:normAutofit/>
          </a:bodyPr>
          <a:lstStyle/>
          <a:p>
            <a:pPr algn="l">
              <a:lnSpc>
                <a:spcPts val="3600"/>
              </a:lnSpc>
              <a:spcBef>
                <a:spcPts val="1800"/>
              </a:spcBef>
            </a:pPr>
            <a:r>
              <a:rPr lang="en-US" b="1" dirty="0">
                <a:solidFill>
                  <a:schemeClr val="tx1"/>
                </a:solidFill>
              </a:rPr>
              <a:t>Exercise / case study no. 1</a:t>
            </a:r>
            <a:endParaRPr lang="pt-PT" b="1" dirty="0">
              <a:solidFill>
                <a:schemeClr val="tx1"/>
              </a:solidFill>
            </a:endParaRPr>
          </a:p>
          <a:p>
            <a:pPr algn="l"/>
            <a:r>
              <a:rPr lang="en-US" sz="2400" dirty="0">
                <a:solidFill>
                  <a:schemeClr val="tx1"/>
                </a:solidFill>
              </a:rPr>
              <a:t>Non-conformities in IFS standard are graded as following:</a:t>
            </a:r>
            <a:endParaRPr lang="pt-PT" sz="2400" dirty="0">
              <a:solidFill>
                <a:schemeClr val="tx1"/>
              </a:solidFill>
            </a:endParaRPr>
          </a:p>
          <a:p>
            <a:pPr algn="l"/>
            <a:r>
              <a:rPr lang="en-US" sz="2400" dirty="0">
                <a:solidFill>
                  <a:schemeClr val="tx1"/>
                </a:solidFill>
              </a:rPr>
              <a:t>A: Full compliance with the requirement specified in the Standard</a:t>
            </a:r>
            <a:endParaRPr lang="pt-PT" sz="2400" dirty="0">
              <a:solidFill>
                <a:schemeClr val="tx1"/>
              </a:solidFill>
            </a:endParaRPr>
          </a:p>
          <a:p>
            <a:pPr algn="l"/>
            <a:r>
              <a:rPr lang="en-US" sz="2400" dirty="0">
                <a:solidFill>
                  <a:schemeClr val="tx1"/>
                </a:solidFill>
              </a:rPr>
              <a:t>B: Almost full compliance with the requirement specified in the Stand- </a:t>
            </a:r>
            <a:r>
              <a:rPr lang="en-US" sz="2400" dirty="0" err="1">
                <a:solidFill>
                  <a:schemeClr val="tx1"/>
                </a:solidFill>
              </a:rPr>
              <a:t>ard</a:t>
            </a:r>
            <a:r>
              <a:rPr lang="en-US" sz="2400" dirty="0">
                <a:solidFill>
                  <a:schemeClr val="tx1"/>
                </a:solidFill>
              </a:rPr>
              <a:t>, but a small deviation was found</a:t>
            </a:r>
            <a:endParaRPr lang="pt-PT" sz="2400" dirty="0">
              <a:solidFill>
                <a:schemeClr val="tx1"/>
              </a:solidFill>
            </a:endParaRPr>
          </a:p>
          <a:p>
            <a:pPr algn="l"/>
            <a:r>
              <a:rPr lang="en-US" sz="2400" dirty="0">
                <a:solidFill>
                  <a:schemeClr val="tx1"/>
                </a:solidFill>
              </a:rPr>
              <a:t>C:  Only a small part of the requirement has been implemented</a:t>
            </a:r>
            <a:endParaRPr lang="pt-PT" sz="2400" dirty="0">
              <a:solidFill>
                <a:schemeClr val="tx1"/>
              </a:solidFill>
            </a:endParaRPr>
          </a:p>
          <a:p>
            <a:pPr algn="l"/>
            <a:r>
              <a:rPr lang="en-US" sz="2400" dirty="0">
                <a:solidFill>
                  <a:schemeClr val="tx1"/>
                </a:solidFill>
              </a:rPr>
              <a:t>D: The requirement in the Standard has not been implemented</a:t>
            </a:r>
            <a:endParaRPr lang="pt-PT" sz="2400" dirty="0">
              <a:solidFill>
                <a:schemeClr val="tx1"/>
              </a:solidFill>
            </a:endParaRPr>
          </a:p>
          <a:p>
            <a:pPr marL="0" lvl="2" algn="l">
              <a:lnSpc>
                <a:spcPts val="3600"/>
              </a:lnSpc>
              <a:spcBef>
                <a:spcPts val="600"/>
              </a:spcBef>
            </a:pPr>
            <a:endParaRPr lang="en-US" sz="3400" b="1" dirty="0">
              <a:solidFill>
                <a:schemeClr val="tx1"/>
              </a:solidFill>
            </a:endParaRPr>
          </a:p>
          <a:p>
            <a:pPr algn="l">
              <a:lnSpc>
                <a:spcPct val="170000"/>
              </a:lnSpc>
              <a:spcBef>
                <a:spcPts val="0"/>
              </a:spcBef>
            </a:pPr>
            <a:endParaRPr lang="en-US" sz="9600" b="1" dirty="0">
              <a:solidFill>
                <a:schemeClr val="tx1"/>
              </a:solidFill>
            </a:endParaRPr>
          </a:p>
          <a:p>
            <a:pPr algn="l">
              <a:lnSpc>
                <a:spcPct val="170000"/>
              </a:lnSpc>
              <a:spcBef>
                <a:spcPts val="0"/>
              </a:spcBef>
            </a:pPr>
            <a:endParaRPr lang="en-US" sz="96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5</a:t>
            </a:fld>
            <a:endParaRPr lang="en-US"/>
          </a:p>
        </p:txBody>
      </p:sp>
      <p:pic>
        <p:nvPicPr>
          <p:cNvPr id="6" name="Immagine 5">
            <a:extLst>
              <a:ext uri="{FF2B5EF4-FFF2-40B4-BE49-F238E27FC236}">
                <a16:creationId xmlns:a16="http://schemas.microsoft.com/office/drawing/2014/main" id="{A69F9E58-F767-4358-90FD-CF0B30DCA20C}"/>
              </a:ext>
            </a:extLst>
          </p:cNvPr>
          <p:cNvPicPr>
            <a:picLocks noChangeAspect="1"/>
          </p:cNvPicPr>
          <p:nvPr/>
        </p:nvPicPr>
        <p:blipFill>
          <a:blip r:embed="rId5"/>
          <a:stretch>
            <a:fillRect/>
          </a:stretch>
        </p:blipFill>
        <p:spPr>
          <a:xfrm>
            <a:off x="95250" y="6248400"/>
            <a:ext cx="1924050" cy="549729"/>
          </a:xfrm>
          <a:prstGeom prst="rect">
            <a:avLst/>
          </a:prstGeom>
        </p:spPr>
      </p:pic>
      <p:sp>
        <p:nvSpPr>
          <p:cNvPr id="7" name="Titolo 1">
            <a:extLst>
              <a:ext uri="{FF2B5EF4-FFF2-40B4-BE49-F238E27FC236}">
                <a16:creationId xmlns:a16="http://schemas.microsoft.com/office/drawing/2014/main" id="{B73E6150-66A1-41C2-BF39-7F6F4DBD3D1C}"/>
              </a:ext>
            </a:extLst>
          </p:cNvPr>
          <p:cNvSpPr txBox="1">
            <a:spLocks/>
          </p:cNvSpPr>
          <p:nvPr/>
        </p:nvSpPr>
        <p:spPr>
          <a:xfrm>
            <a:off x="2971799" y="198438"/>
            <a:ext cx="6150079" cy="8683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200" b="1" dirty="0">
                <a:solidFill>
                  <a:schemeClr val="tx1">
                    <a:lumMod val="85000"/>
                    <a:lumOff val="15000"/>
                  </a:schemeClr>
                </a:solidFill>
                <a:effectLst>
                  <a:outerShdw blurRad="38100" dist="38100" dir="2700000" algn="tl">
                    <a:srgbClr val="000000">
                      <a:alpha val="43137"/>
                    </a:srgbClr>
                  </a:outerShdw>
                </a:effectLst>
              </a:rPr>
              <a:t>Review exercises / case studies</a:t>
            </a:r>
          </a:p>
        </p:txBody>
      </p:sp>
    </p:spTree>
    <p:extLst>
      <p:ext uri="{BB962C8B-B14F-4D97-AF65-F5344CB8AC3E}">
        <p14:creationId xmlns:p14="http://schemas.microsoft.com/office/powerpoint/2010/main" val="948582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371601"/>
            <a:ext cx="7859661" cy="6400799"/>
          </a:xfrm>
        </p:spPr>
        <p:txBody>
          <a:bodyPr>
            <a:normAutofit/>
          </a:bodyPr>
          <a:lstStyle/>
          <a:p>
            <a:pPr algn="l">
              <a:lnSpc>
                <a:spcPts val="3600"/>
              </a:lnSpc>
              <a:spcBef>
                <a:spcPts val="1800"/>
              </a:spcBef>
            </a:pPr>
            <a:r>
              <a:rPr lang="en-US" b="1" dirty="0">
                <a:solidFill>
                  <a:schemeClr val="tx1"/>
                </a:solidFill>
              </a:rPr>
              <a:t>Exercise / case study no. 1</a:t>
            </a:r>
            <a:endParaRPr lang="pt-PT" b="1" dirty="0">
              <a:solidFill>
                <a:schemeClr val="tx1"/>
              </a:solidFill>
            </a:endParaRPr>
          </a:p>
          <a:p>
            <a:pPr algn="l"/>
            <a:r>
              <a:rPr lang="en-US" sz="2400" dirty="0">
                <a:solidFill>
                  <a:schemeClr val="tx1"/>
                </a:solidFill>
              </a:rPr>
              <a:t>Major: When there is a substantial failure to meet the requirements of the Standard, which includes food safety and/or the legal requirements of the production and destination countries. A Major can also be given when the identified non-conformity can lead to a serious health hazard.</a:t>
            </a:r>
            <a:endParaRPr lang="pt-PT" sz="2400" dirty="0">
              <a:solidFill>
                <a:schemeClr val="tx1"/>
              </a:solidFill>
            </a:endParaRPr>
          </a:p>
          <a:p>
            <a:pPr algn="l"/>
            <a:r>
              <a:rPr lang="en-US" sz="2400" dirty="0">
                <a:solidFill>
                  <a:schemeClr val="tx1"/>
                </a:solidFill>
              </a:rPr>
              <a:t>KO: In IFS, there are specific requirements which are designated as KO requirements (KO – Knock Out). If these requirements are not fulfilled by the company (equivalent to a C, D or Major in a non-KO requirement) it is graded as KO.</a:t>
            </a:r>
            <a:endParaRPr lang="pt-PT" sz="2400" dirty="0">
              <a:solidFill>
                <a:schemeClr val="tx1"/>
              </a:solidFill>
            </a:endParaRPr>
          </a:p>
          <a:p>
            <a:pPr marL="0" lvl="2" algn="l">
              <a:lnSpc>
                <a:spcPts val="3600"/>
              </a:lnSpc>
              <a:spcBef>
                <a:spcPts val="600"/>
              </a:spcBef>
            </a:pPr>
            <a:endParaRPr lang="en-US" sz="3400" b="1" dirty="0">
              <a:solidFill>
                <a:schemeClr val="tx1"/>
              </a:solidFill>
            </a:endParaRPr>
          </a:p>
          <a:p>
            <a:pPr algn="l">
              <a:lnSpc>
                <a:spcPct val="170000"/>
              </a:lnSpc>
              <a:spcBef>
                <a:spcPts val="0"/>
              </a:spcBef>
            </a:pPr>
            <a:endParaRPr lang="en-US" sz="9600" b="1" dirty="0">
              <a:solidFill>
                <a:schemeClr val="tx1"/>
              </a:solidFill>
            </a:endParaRPr>
          </a:p>
          <a:p>
            <a:pPr algn="l">
              <a:lnSpc>
                <a:spcPct val="170000"/>
              </a:lnSpc>
              <a:spcBef>
                <a:spcPts val="0"/>
              </a:spcBef>
            </a:pPr>
            <a:endParaRPr lang="en-US" sz="96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6</a:t>
            </a:fld>
            <a:endParaRPr lang="en-US"/>
          </a:p>
        </p:txBody>
      </p:sp>
      <p:pic>
        <p:nvPicPr>
          <p:cNvPr id="6" name="Immagine 5">
            <a:extLst>
              <a:ext uri="{FF2B5EF4-FFF2-40B4-BE49-F238E27FC236}">
                <a16:creationId xmlns:a16="http://schemas.microsoft.com/office/drawing/2014/main" id="{A69F9E58-F767-4358-90FD-CF0B30DCA20C}"/>
              </a:ext>
            </a:extLst>
          </p:cNvPr>
          <p:cNvPicPr>
            <a:picLocks noChangeAspect="1"/>
          </p:cNvPicPr>
          <p:nvPr/>
        </p:nvPicPr>
        <p:blipFill>
          <a:blip r:embed="rId5"/>
          <a:stretch>
            <a:fillRect/>
          </a:stretch>
        </p:blipFill>
        <p:spPr>
          <a:xfrm>
            <a:off x="95250" y="6248400"/>
            <a:ext cx="1924050" cy="549729"/>
          </a:xfrm>
          <a:prstGeom prst="rect">
            <a:avLst/>
          </a:prstGeom>
        </p:spPr>
      </p:pic>
      <p:sp>
        <p:nvSpPr>
          <p:cNvPr id="7" name="Titolo 1">
            <a:extLst>
              <a:ext uri="{FF2B5EF4-FFF2-40B4-BE49-F238E27FC236}">
                <a16:creationId xmlns:a16="http://schemas.microsoft.com/office/drawing/2014/main" id="{B73E6150-66A1-41C2-BF39-7F6F4DBD3D1C}"/>
              </a:ext>
            </a:extLst>
          </p:cNvPr>
          <p:cNvSpPr txBox="1">
            <a:spLocks/>
          </p:cNvSpPr>
          <p:nvPr/>
        </p:nvSpPr>
        <p:spPr>
          <a:xfrm>
            <a:off x="2971799" y="198438"/>
            <a:ext cx="6150079" cy="8683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200" b="1" dirty="0">
                <a:solidFill>
                  <a:schemeClr val="tx1">
                    <a:lumMod val="85000"/>
                    <a:lumOff val="15000"/>
                  </a:schemeClr>
                </a:solidFill>
                <a:effectLst>
                  <a:outerShdw blurRad="38100" dist="38100" dir="2700000" algn="tl">
                    <a:srgbClr val="000000">
                      <a:alpha val="43137"/>
                    </a:srgbClr>
                  </a:outerShdw>
                </a:effectLst>
              </a:rPr>
              <a:t>Review exercises / case studies</a:t>
            </a:r>
          </a:p>
        </p:txBody>
      </p:sp>
    </p:spTree>
    <p:extLst>
      <p:ext uri="{BB962C8B-B14F-4D97-AF65-F5344CB8AC3E}">
        <p14:creationId xmlns:p14="http://schemas.microsoft.com/office/powerpoint/2010/main" val="19365542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371601"/>
            <a:ext cx="7859661" cy="6400799"/>
          </a:xfrm>
        </p:spPr>
        <p:txBody>
          <a:bodyPr>
            <a:normAutofit/>
          </a:bodyPr>
          <a:lstStyle/>
          <a:p>
            <a:pPr algn="l">
              <a:lnSpc>
                <a:spcPts val="3600"/>
              </a:lnSpc>
              <a:spcBef>
                <a:spcPts val="1800"/>
              </a:spcBef>
            </a:pPr>
            <a:r>
              <a:rPr lang="en-US" b="1" dirty="0">
                <a:solidFill>
                  <a:schemeClr val="tx1"/>
                </a:solidFill>
              </a:rPr>
              <a:t>Exercise / case study no. 1</a:t>
            </a:r>
            <a:endParaRPr lang="pt-PT" b="1" dirty="0">
              <a:solidFill>
                <a:schemeClr val="tx1"/>
              </a:solidFill>
            </a:endParaRPr>
          </a:p>
          <a:p>
            <a:pPr algn="l"/>
            <a:r>
              <a:rPr lang="en-US" sz="2400" dirty="0">
                <a:solidFill>
                  <a:schemeClr val="tx1"/>
                </a:solidFill>
              </a:rPr>
              <a:t>For the 5 case studies presented in the following slides, identify the relevant audit findings and:</a:t>
            </a:r>
            <a:endParaRPr lang="pt-PT" sz="2400" dirty="0">
              <a:solidFill>
                <a:schemeClr val="tx1"/>
              </a:solidFill>
            </a:endParaRPr>
          </a:p>
          <a:p>
            <a:pPr lvl="0" algn="l"/>
            <a:r>
              <a:rPr lang="en-US" sz="2400" dirty="0">
                <a:solidFill>
                  <a:schemeClr val="tx1"/>
                </a:solidFill>
              </a:rPr>
              <a:t>Assign the findings to the specific IFS requirement;</a:t>
            </a:r>
            <a:endParaRPr lang="pt-PT" sz="2400" dirty="0">
              <a:solidFill>
                <a:schemeClr val="tx1"/>
              </a:solidFill>
            </a:endParaRPr>
          </a:p>
          <a:p>
            <a:pPr lvl="0" algn="l"/>
            <a:r>
              <a:rPr lang="en-US" sz="2400" dirty="0">
                <a:solidFill>
                  <a:schemeClr val="tx1"/>
                </a:solidFill>
              </a:rPr>
              <a:t>Rate the findings according to IFS standard (A, B, C, D, Major, KO) in each specific IFS requirement that you had identified.</a:t>
            </a:r>
            <a:endParaRPr lang="pt-PT" sz="2400" dirty="0">
              <a:solidFill>
                <a:schemeClr val="tx1"/>
              </a:solidFill>
            </a:endParaRPr>
          </a:p>
          <a:p>
            <a:pPr marL="0" lvl="2" algn="l">
              <a:lnSpc>
                <a:spcPts val="3600"/>
              </a:lnSpc>
              <a:spcBef>
                <a:spcPts val="600"/>
              </a:spcBef>
            </a:pPr>
            <a:endParaRPr lang="en-US" sz="3400" b="1" dirty="0">
              <a:solidFill>
                <a:schemeClr val="tx1"/>
              </a:solidFill>
            </a:endParaRPr>
          </a:p>
          <a:p>
            <a:pPr algn="l">
              <a:lnSpc>
                <a:spcPct val="170000"/>
              </a:lnSpc>
              <a:spcBef>
                <a:spcPts val="0"/>
              </a:spcBef>
            </a:pPr>
            <a:endParaRPr lang="en-US" sz="9600" b="1" dirty="0">
              <a:solidFill>
                <a:schemeClr val="tx1"/>
              </a:solidFill>
            </a:endParaRPr>
          </a:p>
          <a:p>
            <a:pPr algn="l">
              <a:lnSpc>
                <a:spcPct val="170000"/>
              </a:lnSpc>
              <a:spcBef>
                <a:spcPts val="0"/>
              </a:spcBef>
            </a:pPr>
            <a:endParaRPr lang="en-US" sz="96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7</a:t>
            </a:fld>
            <a:endParaRPr lang="en-US"/>
          </a:p>
        </p:txBody>
      </p:sp>
      <p:pic>
        <p:nvPicPr>
          <p:cNvPr id="6" name="Immagine 5">
            <a:extLst>
              <a:ext uri="{FF2B5EF4-FFF2-40B4-BE49-F238E27FC236}">
                <a16:creationId xmlns:a16="http://schemas.microsoft.com/office/drawing/2014/main" id="{A69F9E58-F767-4358-90FD-CF0B30DCA20C}"/>
              </a:ext>
            </a:extLst>
          </p:cNvPr>
          <p:cNvPicPr>
            <a:picLocks noChangeAspect="1"/>
          </p:cNvPicPr>
          <p:nvPr/>
        </p:nvPicPr>
        <p:blipFill>
          <a:blip r:embed="rId5"/>
          <a:stretch>
            <a:fillRect/>
          </a:stretch>
        </p:blipFill>
        <p:spPr>
          <a:xfrm>
            <a:off x="95250" y="6248400"/>
            <a:ext cx="1924050" cy="549729"/>
          </a:xfrm>
          <a:prstGeom prst="rect">
            <a:avLst/>
          </a:prstGeom>
        </p:spPr>
      </p:pic>
      <p:sp>
        <p:nvSpPr>
          <p:cNvPr id="7" name="Titolo 1">
            <a:extLst>
              <a:ext uri="{FF2B5EF4-FFF2-40B4-BE49-F238E27FC236}">
                <a16:creationId xmlns:a16="http://schemas.microsoft.com/office/drawing/2014/main" id="{B73E6150-66A1-41C2-BF39-7F6F4DBD3D1C}"/>
              </a:ext>
            </a:extLst>
          </p:cNvPr>
          <p:cNvSpPr txBox="1">
            <a:spLocks/>
          </p:cNvSpPr>
          <p:nvPr/>
        </p:nvSpPr>
        <p:spPr>
          <a:xfrm>
            <a:off x="2971799" y="198438"/>
            <a:ext cx="6150079" cy="8683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200" b="1" dirty="0">
                <a:solidFill>
                  <a:schemeClr val="tx1">
                    <a:lumMod val="85000"/>
                    <a:lumOff val="15000"/>
                  </a:schemeClr>
                </a:solidFill>
                <a:effectLst>
                  <a:outerShdw blurRad="38100" dist="38100" dir="2700000" algn="tl">
                    <a:srgbClr val="000000">
                      <a:alpha val="43137"/>
                    </a:srgbClr>
                  </a:outerShdw>
                </a:effectLst>
              </a:rPr>
              <a:t>Review exercises / case studies</a:t>
            </a:r>
          </a:p>
        </p:txBody>
      </p:sp>
    </p:spTree>
    <p:extLst>
      <p:ext uri="{BB962C8B-B14F-4D97-AF65-F5344CB8AC3E}">
        <p14:creationId xmlns:p14="http://schemas.microsoft.com/office/powerpoint/2010/main" val="18428475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371601"/>
            <a:ext cx="7859661" cy="6400799"/>
          </a:xfrm>
        </p:spPr>
        <p:txBody>
          <a:bodyPr>
            <a:normAutofit/>
          </a:bodyPr>
          <a:lstStyle/>
          <a:p>
            <a:pPr algn="l">
              <a:lnSpc>
                <a:spcPts val="3600"/>
              </a:lnSpc>
              <a:spcBef>
                <a:spcPts val="1800"/>
              </a:spcBef>
            </a:pPr>
            <a:r>
              <a:rPr lang="en-US" b="1" dirty="0">
                <a:solidFill>
                  <a:schemeClr val="tx1"/>
                </a:solidFill>
              </a:rPr>
              <a:t>Exercise / case study no. 1</a:t>
            </a:r>
            <a:endParaRPr lang="pt-PT" b="1" dirty="0">
              <a:solidFill>
                <a:schemeClr val="tx1"/>
              </a:solidFill>
            </a:endParaRPr>
          </a:p>
          <a:p>
            <a:pPr lvl="0" algn="l"/>
            <a:endParaRPr lang="en-US" sz="2400" dirty="0">
              <a:solidFill>
                <a:schemeClr val="tx1"/>
              </a:solidFill>
            </a:endParaRPr>
          </a:p>
          <a:p>
            <a:pPr lvl="0" algn="l"/>
            <a:r>
              <a:rPr lang="en-US" sz="2400" dirty="0">
                <a:solidFill>
                  <a:schemeClr val="tx1"/>
                </a:solidFill>
              </a:rPr>
              <a:t>1. A cereals bar factory puts 6 bars per pack. There is an on line scale which checks the packs weights and rejects the underweight ones. There are also manual checks done on 2 packs every hour. The tare of the scale is checked once a month.</a:t>
            </a:r>
            <a:endParaRPr lang="pt-PT" sz="2400" dirty="0">
              <a:solidFill>
                <a:schemeClr val="tx1"/>
              </a:solidFill>
            </a:endParaRPr>
          </a:p>
          <a:p>
            <a:pPr marL="0" lvl="2" algn="l">
              <a:lnSpc>
                <a:spcPts val="3600"/>
              </a:lnSpc>
              <a:spcBef>
                <a:spcPts val="600"/>
              </a:spcBef>
            </a:pPr>
            <a:endParaRPr lang="en-US" sz="3400" b="1" dirty="0">
              <a:solidFill>
                <a:schemeClr val="tx1"/>
              </a:solidFill>
            </a:endParaRPr>
          </a:p>
          <a:p>
            <a:pPr algn="l">
              <a:lnSpc>
                <a:spcPct val="170000"/>
              </a:lnSpc>
              <a:spcBef>
                <a:spcPts val="0"/>
              </a:spcBef>
            </a:pPr>
            <a:endParaRPr lang="en-US" sz="9600" b="1" dirty="0">
              <a:solidFill>
                <a:schemeClr val="tx1"/>
              </a:solidFill>
            </a:endParaRPr>
          </a:p>
          <a:p>
            <a:pPr algn="l">
              <a:lnSpc>
                <a:spcPct val="170000"/>
              </a:lnSpc>
              <a:spcBef>
                <a:spcPts val="0"/>
              </a:spcBef>
            </a:pPr>
            <a:endParaRPr lang="en-US" sz="96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8</a:t>
            </a:fld>
            <a:endParaRPr lang="en-US"/>
          </a:p>
        </p:txBody>
      </p:sp>
      <p:pic>
        <p:nvPicPr>
          <p:cNvPr id="6" name="Immagine 5">
            <a:extLst>
              <a:ext uri="{FF2B5EF4-FFF2-40B4-BE49-F238E27FC236}">
                <a16:creationId xmlns:a16="http://schemas.microsoft.com/office/drawing/2014/main" id="{A69F9E58-F767-4358-90FD-CF0B30DCA20C}"/>
              </a:ext>
            </a:extLst>
          </p:cNvPr>
          <p:cNvPicPr>
            <a:picLocks noChangeAspect="1"/>
          </p:cNvPicPr>
          <p:nvPr/>
        </p:nvPicPr>
        <p:blipFill>
          <a:blip r:embed="rId5"/>
          <a:stretch>
            <a:fillRect/>
          </a:stretch>
        </p:blipFill>
        <p:spPr>
          <a:xfrm>
            <a:off x="95250" y="6248400"/>
            <a:ext cx="1924050" cy="549729"/>
          </a:xfrm>
          <a:prstGeom prst="rect">
            <a:avLst/>
          </a:prstGeom>
        </p:spPr>
      </p:pic>
      <p:sp>
        <p:nvSpPr>
          <p:cNvPr id="7" name="Titolo 1">
            <a:extLst>
              <a:ext uri="{FF2B5EF4-FFF2-40B4-BE49-F238E27FC236}">
                <a16:creationId xmlns:a16="http://schemas.microsoft.com/office/drawing/2014/main" id="{B73E6150-66A1-41C2-BF39-7F6F4DBD3D1C}"/>
              </a:ext>
            </a:extLst>
          </p:cNvPr>
          <p:cNvSpPr txBox="1">
            <a:spLocks/>
          </p:cNvSpPr>
          <p:nvPr/>
        </p:nvSpPr>
        <p:spPr>
          <a:xfrm>
            <a:off x="2971799" y="198438"/>
            <a:ext cx="6150079" cy="8683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200" b="1" dirty="0">
                <a:solidFill>
                  <a:schemeClr val="tx1">
                    <a:lumMod val="85000"/>
                    <a:lumOff val="15000"/>
                  </a:schemeClr>
                </a:solidFill>
                <a:effectLst>
                  <a:outerShdw blurRad="38100" dist="38100" dir="2700000" algn="tl">
                    <a:srgbClr val="000000">
                      <a:alpha val="43137"/>
                    </a:srgbClr>
                  </a:outerShdw>
                </a:effectLst>
              </a:rPr>
              <a:t>Review exercises / case studies</a:t>
            </a:r>
          </a:p>
        </p:txBody>
      </p:sp>
    </p:spTree>
    <p:extLst>
      <p:ext uri="{BB962C8B-B14F-4D97-AF65-F5344CB8AC3E}">
        <p14:creationId xmlns:p14="http://schemas.microsoft.com/office/powerpoint/2010/main" val="2928819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74738" y="1371601"/>
            <a:ext cx="7859661" cy="6400799"/>
          </a:xfrm>
        </p:spPr>
        <p:txBody>
          <a:bodyPr>
            <a:normAutofit/>
          </a:bodyPr>
          <a:lstStyle/>
          <a:p>
            <a:pPr algn="l">
              <a:lnSpc>
                <a:spcPts val="3600"/>
              </a:lnSpc>
              <a:spcBef>
                <a:spcPts val="1800"/>
              </a:spcBef>
            </a:pPr>
            <a:r>
              <a:rPr lang="en-US" b="1" dirty="0">
                <a:solidFill>
                  <a:schemeClr val="tx1"/>
                </a:solidFill>
              </a:rPr>
              <a:t>Exercise / case study no. 1</a:t>
            </a:r>
            <a:endParaRPr lang="pt-PT" b="1" dirty="0">
              <a:solidFill>
                <a:schemeClr val="tx1"/>
              </a:solidFill>
            </a:endParaRPr>
          </a:p>
          <a:p>
            <a:pPr lvl="0" algn="l"/>
            <a:endParaRPr lang="en-US" sz="2400" dirty="0">
              <a:solidFill>
                <a:schemeClr val="tx1"/>
              </a:solidFill>
            </a:endParaRPr>
          </a:p>
          <a:p>
            <a:pPr lvl="0" algn="l"/>
            <a:r>
              <a:rPr lang="en-US" sz="2400" dirty="0">
                <a:solidFill>
                  <a:schemeClr val="tx1"/>
                </a:solidFill>
              </a:rPr>
              <a:t>1.2. A confectionery factory has a subcontractor for part of its preventive maintenance. During the review of the maintenance system, it can be observed that documents are kept regarding the contractors work: dedicated instructions, work records, works end validation records and instruction and chemical specifications of lubricants.</a:t>
            </a:r>
            <a:endParaRPr lang="en-US" sz="2400" b="1" dirty="0">
              <a:solidFill>
                <a:schemeClr val="tx1"/>
              </a:solidFill>
            </a:endParaRPr>
          </a:p>
          <a:p>
            <a:pPr algn="l">
              <a:lnSpc>
                <a:spcPct val="170000"/>
              </a:lnSpc>
              <a:spcBef>
                <a:spcPts val="0"/>
              </a:spcBef>
            </a:pPr>
            <a:endParaRPr lang="en-US" sz="9600" b="1" dirty="0">
              <a:solidFill>
                <a:schemeClr val="tx1"/>
              </a:solidFill>
            </a:endParaRPr>
          </a:p>
          <a:p>
            <a:pPr algn="l">
              <a:lnSpc>
                <a:spcPct val="170000"/>
              </a:lnSpc>
              <a:spcBef>
                <a:spcPts val="0"/>
              </a:spcBef>
            </a:pPr>
            <a:endParaRPr lang="en-US" sz="9600" b="1" dirty="0">
              <a:solidFill>
                <a:schemeClr val="tx1"/>
              </a:solidFill>
            </a:endParaRPr>
          </a:p>
        </p:txBody>
      </p:sp>
      <p:pic>
        <p:nvPicPr>
          <p:cNvPr id="1026" name="Picture 2" descr="C:\Users\hr.EMUMTAZ.000\Desktop\header 2.jpg"/>
          <p:cNvPicPr>
            <a:picLocks noChangeAspect="1" noChangeArrowheads="1"/>
          </p:cNvPicPr>
          <p:nvPr/>
        </p:nvPicPr>
        <p:blipFill>
          <a:blip r:embed="rId3" cstate="print"/>
          <a:srcRect/>
          <a:stretch>
            <a:fillRect/>
          </a:stretch>
        </p:blipFill>
        <p:spPr bwMode="auto">
          <a:xfrm>
            <a:off x="0" y="0"/>
            <a:ext cx="9121879" cy="1143000"/>
          </a:xfrm>
          <a:prstGeom prst="rect">
            <a:avLst/>
          </a:prstGeom>
          <a:noFill/>
        </p:spPr>
      </p:pic>
      <p:pic>
        <p:nvPicPr>
          <p:cNvPr id="9" name="Picture 8" descr="footer 2.jpg"/>
          <p:cNvPicPr>
            <a:picLocks noChangeAspect="1"/>
          </p:cNvPicPr>
          <p:nvPr/>
        </p:nvPicPr>
        <p:blipFill>
          <a:blip r:embed="rId4" cstate="print"/>
          <a:stretch>
            <a:fillRect/>
          </a:stretch>
        </p:blipFill>
        <p:spPr>
          <a:xfrm>
            <a:off x="0" y="6005593"/>
            <a:ext cx="9144000" cy="852407"/>
          </a:xfrm>
          <a:prstGeom prst="rect">
            <a:avLst/>
          </a:prstGeom>
        </p:spPr>
      </p:pic>
      <p:sp>
        <p:nvSpPr>
          <p:cNvPr id="2" name="Marcador de Posição do Número do Diapositivo 1">
            <a:extLst>
              <a:ext uri="{FF2B5EF4-FFF2-40B4-BE49-F238E27FC236}">
                <a16:creationId xmlns:a16="http://schemas.microsoft.com/office/drawing/2014/main" id="{E3CFD5EB-8794-4A4E-9BB5-1BEA9EC6628E}"/>
              </a:ext>
            </a:extLst>
          </p:cNvPr>
          <p:cNvSpPr>
            <a:spLocks noGrp="1"/>
          </p:cNvSpPr>
          <p:nvPr>
            <p:ph type="sldNum" sz="quarter" idx="12"/>
          </p:nvPr>
        </p:nvSpPr>
        <p:spPr/>
        <p:txBody>
          <a:bodyPr/>
          <a:lstStyle/>
          <a:p>
            <a:fld id="{225A9BAF-14C9-46D1-A134-703F5D4D61FE}" type="slidenum">
              <a:rPr lang="en-US" smtClean="0"/>
              <a:t>9</a:t>
            </a:fld>
            <a:endParaRPr lang="en-US"/>
          </a:p>
        </p:txBody>
      </p:sp>
      <p:pic>
        <p:nvPicPr>
          <p:cNvPr id="6" name="Immagine 5">
            <a:extLst>
              <a:ext uri="{FF2B5EF4-FFF2-40B4-BE49-F238E27FC236}">
                <a16:creationId xmlns:a16="http://schemas.microsoft.com/office/drawing/2014/main" id="{A69F9E58-F767-4358-90FD-CF0B30DCA20C}"/>
              </a:ext>
            </a:extLst>
          </p:cNvPr>
          <p:cNvPicPr>
            <a:picLocks noChangeAspect="1"/>
          </p:cNvPicPr>
          <p:nvPr/>
        </p:nvPicPr>
        <p:blipFill>
          <a:blip r:embed="rId5"/>
          <a:stretch>
            <a:fillRect/>
          </a:stretch>
        </p:blipFill>
        <p:spPr>
          <a:xfrm>
            <a:off x="95250" y="6248400"/>
            <a:ext cx="1924050" cy="549729"/>
          </a:xfrm>
          <a:prstGeom prst="rect">
            <a:avLst/>
          </a:prstGeom>
        </p:spPr>
      </p:pic>
      <p:sp>
        <p:nvSpPr>
          <p:cNvPr id="7" name="Titolo 1">
            <a:extLst>
              <a:ext uri="{FF2B5EF4-FFF2-40B4-BE49-F238E27FC236}">
                <a16:creationId xmlns:a16="http://schemas.microsoft.com/office/drawing/2014/main" id="{B73E6150-66A1-41C2-BF39-7F6F4DBD3D1C}"/>
              </a:ext>
            </a:extLst>
          </p:cNvPr>
          <p:cNvSpPr txBox="1">
            <a:spLocks/>
          </p:cNvSpPr>
          <p:nvPr/>
        </p:nvSpPr>
        <p:spPr>
          <a:xfrm>
            <a:off x="2971799" y="198438"/>
            <a:ext cx="6150079" cy="8683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it-IT" sz="3200" b="1" dirty="0">
                <a:solidFill>
                  <a:schemeClr val="tx1">
                    <a:lumMod val="85000"/>
                    <a:lumOff val="15000"/>
                  </a:schemeClr>
                </a:solidFill>
                <a:effectLst>
                  <a:outerShdw blurRad="38100" dist="38100" dir="2700000" algn="tl">
                    <a:srgbClr val="000000">
                      <a:alpha val="43137"/>
                    </a:srgbClr>
                  </a:outerShdw>
                </a:effectLst>
              </a:rPr>
              <a:t>Review exercises / case studies</a:t>
            </a:r>
          </a:p>
        </p:txBody>
      </p:sp>
    </p:spTree>
    <p:extLst>
      <p:ext uri="{BB962C8B-B14F-4D97-AF65-F5344CB8AC3E}">
        <p14:creationId xmlns:p14="http://schemas.microsoft.com/office/powerpoint/2010/main" val="240018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782DAD6238EA14F9FA62F87D90FEE47" ma:contentTypeVersion="0" ma:contentTypeDescription="Create a new document." ma:contentTypeScope="" ma:versionID="696200efd887bafd186ae65fa5c22c51">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1B42326-9F77-41C1-9BBF-AC2D9698ADD5}"/>
</file>

<file path=customXml/itemProps2.xml><?xml version="1.0" encoding="utf-8"?>
<ds:datastoreItem xmlns:ds="http://schemas.openxmlformats.org/officeDocument/2006/customXml" ds:itemID="{A804FAA6-09C4-4E44-BDFD-8321F4B06B32}"/>
</file>

<file path=customXml/itemProps3.xml><?xml version="1.0" encoding="utf-8"?>
<ds:datastoreItem xmlns:ds="http://schemas.openxmlformats.org/officeDocument/2006/customXml" ds:itemID="{6EF08464-0CC3-461E-A9F4-7549BB93ED29}"/>
</file>

<file path=docProps/app.xml><?xml version="1.0" encoding="utf-8"?>
<Properties xmlns="http://schemas.openxmlformats.org/officeDocument/2006/extended-properties" xmlns:vt="http://schemas.openxmlformats.org/officeDocument/2006/docPropsVTypes">
  <TotalTime>5323</TotalTime>
  <Words>1357</Words>
  <Application>Microsoft Office PowerPoint</Application>
  <PresentationFormat>Apresentação no Ecrã (4:3)</PresentationFormat>
  <Paragraphs>115</Paragraphs>
  <Slides>18</Slides>
  <Notes>12</Notes>
  <HiddenSlides>0</HiddenSlides>
  <MMClips>0</MMClips>
  <ScaleCrop>false</ScaleCrop>
  <HeadingPairs>
    <vt:vector size="6" baseType="variant">
      <vt:variant>
        <vt:lpstr>Tipos de letra usados</vt:lpstr>
      </vt:variant>
      <vt:variant>
        <vt:i4>2</vt:i4>
      </vt:variant>
      <vt:variant>
        <vt:lpstr>Tema</vt:lpstr>
      </vt:variant>
      <vt:variant>
        <vt:i4>1</vt:i4>
      </vt:variant>
      <vt:variant>
        <vt:lpstr>Títulos dos diapositivos</vt:lpstr>
      </vt:variant>
      <vt:variant>
        <vt:i4>18</vt:i4>
      </vt:variant>
    </vt:vector>
  </HeadingPairs>
  <TitlesOfParts>
    <vt:vector size="21" baseType="lpstr">
      <vt:lpstr>Arial</vt:lpstr>
      <vt:lpstr>Calibri</vt:lpstr>
      <vt:lpstr>Office Theme</vt:lpstr>
      <vt:lpstr>Apresentação do PowerPoint</vt:lpstr>
      <vt:lpstr>Outline</vt:lpstr>
      <vt:lpstr>Learning outcomes</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References</vt:lpstr>
      <vt:lpstr>References</vt:lpstr>
      <vt:lpstr>References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hr</dc:creator>
  <cp:lastModifiedBy>Utilizador</cp:lastModifiedBy>
  <cp:revision>73</cp:revision>
  <cp:lastPrinted>2018-07-18T16:52:07Z</cp:lastPrinted>
  <dcterms:created xsi:type="dcterms:W3CDTF">2017-02-18T14:55:58Z</dcterms:created>
  <dcterms:modified xsi:type="dcterms:W3CDTF">2018-08-30T15:56:10Z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0x010100B782DAD6238EA14F9FA62F87D90FEE47</vt:lpwstr>
  </property>
</Properties>
</file>